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Proxima Nova"/>
      <p:regular r:id="rId32"/>
      <p:bold r:id="rId33"/>
      <p:italic r:id="rId34"/>
      <p:boldItalic r:id="rId35"/>
    </p:embeddedFont>
    <p:embeddedFont>
      <p:font typeface="Robot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roximaNova-bold.fntdata"/><Relationship Id="rId10" Type="http://schemas.openxmlformats.org/officeDocument/2006/relationships/slide" Target="slides/slide5.xml"/><Relationship Id="rId32" Type="http://schemas.openxmlformats.org/officeDocument/2006/relationships/font" Target="fonts/ProximaNova-regular.fntdata"/><Relationship Id="rId13" Type="http://schemas.openxmlformats.org/officeDocument/2006/relationships/slide" Target="slides/slide8.xml"/><Relationship Id="rId35" Type="http://schemas.openxmlformats.org/officeDocument/2006/relationships/font" Target="fonts/ProximaNova-boldItalic.fntdata"/><Relationship Id="rId12" Type="http://schemas.openxmlformats.org/officeDocument/2006/relationships/slide" Target="slides/slide7.xml"/><Relationship Id="rId34" Type="http://schemas.openxmlformats.org/officeDocument/2006/relationships/font" Target="fonts/ProximaNova-italic.fntdata"/><Relationship Id="rId15" Type="http://schemas.openxmlformats.org/officeDocument/2006/relationships/slide" Target="slides/slide10.xml"/><Relationship Id="rId37" Type="http://schemas.openxmlformats.org/officeDocument/2006/relationships/font" Target="fonts/Roboto-bold.fntdata"/><Relationship Id="rId14" Type="http://schemas.openxmlformats.org/officeDocument/2006/relationships/slide" Target="slides/slide9.xml"/><Relationship Id="rId36" Type="http://schemas.openxmlformats.org/officeDocument/2006/relationships/font" Target="fonts/Roboto-regular.fntdata"/><Relationship Id="rId17" Type="http://schemas.openxmlformats.org/officeDocument/2006/relationships/slide" Target="slides/slide12.xml"/><Relationship Id="rId39" Type="http://schemas.openxmlformats.org/officeDocument/2006/relationships/font" Target="fonts/Roboto-boldItalic.fntdata"/><Relationship Id="rId16" Type="http://schemas.openxmlformats.org/officeDocument/2006/relationships/slide" Target="slides/slide11.xml"/><Relationship Id="rId38" Type="http://schemas.openxmlformats.org/officeDocument/2006/relationships/font" Target="fonts/Robo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Howdy, My name is Liam and today I will be presenting about the use of Photonics in Astronomy, and how it can be leveraged, even by amateurs, to improve their images and artistic or scientific results.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ed977c5ff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ed977c5ff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After listing all of these important uses of photonics technology, it’s time I get to the point. How do we, as independent, amateur astronomers, leverage technology like this? It seems far out, but is actually quite accessible.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eb4ecbba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eb4ecbba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that we are all used to using is stacking and wavelet processing, members of a family called super-resolution algorithms. They’re used in registax and ImageJ for pulling the highest detail possible out of raw data, and are regularly used already by the amateure astronomer. Here is an image comparison of a 300 frame stack before and after wavelet analysis in Registax. You can see that details are pulled from the image that you wouldn’t have even imagined; this is Plato crater, for reference.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ea4c6e1f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ea4c6e1f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older, but useful technique, is drizzle processing. Developed for the Hubble mission, Drizzle processing </a:t>
            </a:r>
            <a:r>
              <a:rPr lang="en"/>
              <a:t>doubles</a:t>
            </a:r>
            <a:r>
              <a:rPr lang="en"/>
              <a:t> or triples the pixel count of each image, then performs a stack. Doing this can bring out more resolution, and smooth out blocky looking images. Since the drizzle process happens during stacking, Wavelet processing can be done after a drizzle to bring out even more resolution. DeepSkyStacker has an easy to use Drizzle feature. Both of these algorithms can be used regardless of the instrument, which is pretty </a:t>
            </a:r>
            <a:r>
              <a:rPr lang="en"/>
              <a:t>convenient</a:t>
            </a:r>
            <a:r>
              <a:rPr lang="en"/>
              <a:t> for amateur astronomers who use all kinds of telescopes and cameras, and they can improve images taken on even the cheapest of equipment. The algorithms are </a:t>
            </a:r>
            <a:r>
              <a:rPr lang="en"/>
              <a:t>available</a:t>
            </a:r>
            <a:r>
              <a:rPr lang="en"/>
              <a:t> completely free on top of that.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Computers can only improve an image so much before you run into the fundamental limits of your optics. </a:t>
            </a:r>
            <a:r>
              <a:rPr lang="en">
                <a:solidFill>
                  <a:srgbClr val="202729"/>
                </a:solidFill>
              </a:rPr>
              <a:t>Further improvements with photonics require a bit of hardware!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cb0b8f601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cb0b8f601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Adaptive Optics is a system </a:t>
            </a:r>
            <a:r>
              <a:rPr lang="en"/>
              <a:t>that</a:t>
            </a:r>
            <a:r>
              <a:rPr lang="en"/>
              <a:t> actively monitors the incoming wavefront of light, and adjusts the optics to get maximum performance on the fly. Typically, adaptive optics for an astronomical observatory uses a deformable mirror in the light path. Incoming light is split between the </a:t>
            </a:r>
            <a:r>
              <a:rPr lang="en"/>
              <a:t>imaging</a:t>
            </a:r>
            <a:r>
              <a:rPr lang="en"/>
              <a:t> path and a wavefront monitor, so that the imaging system can monitor seeing conditions in real time. The deformable mirror in the lightpath matches the deformation of the wavefront and cancels out seeing distortion. To monitor the wavefront, a guide star is needed. In some conditions, where a bright star isn’t </a:t>
            </a:r>
            <a:r>
              <a:rPr lang="en"/>
              <a:t>available</a:t>
            </a:r>
            <a:r>
              <a:rPr lang="en"/>
              <a:t>, an artificial laser guide star is used. Most observatories use a powerful sodium laser to excite upper atmosphere sodium ions. The sodium ions in the upper atmosphere look like a star, and give the </a:t>
            </a:r>
            <a:r>
              <a:rPr lang="en"/>
              <a:t>observatory</a:t>
            </a:r>
            <a:r>
              <a:rPr lang="en"/>
              <a:t> wavefront </a:t>
            </a:r>
            <a:r>
              <a:rPr lang="en"/>
              <a:t>analyzer</a:t>
            </a:r>
            <a:r>
              <a:rPr lang="en"/>
              <a:t> something to use. Sounds expensive to me!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ea4c6e1f9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ea4c6e1f9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Adaptive optics are coming down in price significantly these days, however. For example, SBIG has recently released a 10Hz adaptive optics system called the AO-X, which they claim is capable of cutting seeing oscillation by nearly 50%. The optics are targeted toward advanced amateur astronomers, who can take advantage of the improvement in areas with regularly poor seeing conditions. The requirements for artificial guide stars are much less stringent as well now, with researchers this year finding that a drone can be sent to hover above an observatory as a guide star, rather than requiring an expensive sodium laser and hard-to-get permission from the FAA to use it. Over the next decade, I suspect that AO systems will be fairly common on amateur equipment.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ea13941bb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ea13941b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Fiber Optic cable is one of the older photonic technologies, but is finding it’s place in the amature astronomer’s toolkit in the design of precise and cheap spectrometers. In older, multi-mode fiber optics, light was treated from a geometric perspective; light would </a:t>
            </a:r>
            <a:r>
              <a:rPr lang="en"/>
              <a:t>bounce</a:t>
            </a:r>
            <a:r>
              <a:rPr lang="en"/>
              <a:t> from total internal reflection, and advancements targeted the transparency of the fiber optic material itself. Modern, single-mode fiber optics use unique, nano-scale </a:t>
            </a:r>
            <a:r>
              <a:rPr lang="en"/>
              <a:t>patterns</a:t>
            </a:r>
            <a:r>
              <a:rPr lang="en"/>
              <a:t> of holes along </a:t>
            </a:r>
            <a:r>
              <a:rPr lang="en"/>
              <a:t>the</a:t>
            </a:r>
            <a:r>
              <a:rPr lang="en"/>
              <a:t> fiber to propagate light, giving much longer transmission distances. For professional observatories, like the Giant Magellan Telescope and the Hobby Ebberly Telescope, hundreds or thousands of fibers and fiber bundles deliver light from the optical focus to spectrometers. Using a fiber optic cable to feed light into a spectrometer allows an astronomer to capture a much larger portion of the light of a star than using a slit does, and reduces noise from sky outside the star image itself. In addition, fiber optics can be moved with robotic positioners </a:t>
            </a:r>
            <a:r>
              <a:rPr lang="en"/>
              <a:t>quickly and precisely, so that multi object spectra can be done with automation.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ed55464fb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ed55464fb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the amateur, fiber optics can be just as useful for precision spectra of stars. This is a fiber-fed spectrometer designed, built, and used by Jerry Hubbell, where a small fiber optic cable picks up light from the center of the image and routes it to a DIY spectrometer. Compared to common diffraction grating spectrometers, this system has several benefits. A</a:t>
            </a:r>
            <a:r>
              <a:rPr lang="en">
                <a:solidFill>
                  <a:schemeClr val="dk1"/>
                </a:solidFill>
              </a:rPr>
              <a:t> fiber-fed spectrometer has the ability to run the guide camera and spectrometer on the same optical instrument, which reduces error from using a separate guidescope. It also allows picking light from crowded regions of space, without having light from other stars bleed into the spectra.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All of these components have been pretty large, but not all of them are small. Some photonic implementations are microscopic, but can still make a big difference in imaging and science.</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ed55464fb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ed55464fb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Microlenses and metalenses are </a:t>
            </a:r>
            <a:r>
              <a:rPr lang="en"/>
              <a:t>exceedingly small! While the earliest microlens dates all the way back to Robert Hooke, recent advanced microlenses take advantage of semiconductor manufacturing methods in order to reach unforeseen levels of precision and accuracy. Microlenses are made using photolithography, laser ablation, and other nanoengineering methods, and are typically found on image sensors to prevent light absorbing into the electrodes. Metalenses take advantage of unique geometric properties in materials, and can be used to make structures like 2D lenses, or lenses with negative indices of refraction. Almost all of us use microlenses in our modern cameras, although we never really think about it. Each pixel is capped with a microlens that keeps photons from impacting the electrodes of the sensor, and instead redirects them onto the sensor itself. This increases sensor efficiency, giving us more photons in each second of exposure.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ed977c5ff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ed977c5ff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don’t need a billion dollar lab to make microlenses either. This year, an amateur scientist and YouTuber by the name of BreakingTaps made his own microlens array from scratch at home, and tested it with a homebrew scanning electron microscope. Here, you can see the microlens grid and mold he made under SEM.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ed977c5ff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ed977c5ff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astronomers are using engineered diffusers with microlenses to do precision photometery at the millimagnitude scale. These special textured filters convert the natural gaussian profile of light into a wide top hat shape. The net effect is similar to defocusing, which has been used in precision photometry for decades. The precise shape of the diffused light eliminates effects from sensor non-linearity, poor guiding, variable </a:t>
            </a:r>
            <a:r>
              <a:rPr lang="en"/>
              <a:t>aberration</a:t>
            </a:r>
            <a:r>
              <a:rPr lang="en"/>
              <a:t> and seeing, making a big difference for photometric precision. These diffusers can be had for roughly the same cost as an Ha filter, and allow ground based amateur astronomers to challenge space based telescopes for photometry of bright stars.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e8e224e5b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e8e224e5b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I will be giving a quick update to the subject of my last </a:t>
            </a:r>
            <a:r>
              <a:rPr lang="en"/>
              <a:t>talk in February, where I described a DIY muon telescope and showed one of my new builds.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d977c5ff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d977c5ff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Recent applications of Fourier optics have brought another advancement; super-resolution via aperture modulation. This technique uses a small telescope with an adjustable aperture to take a series of images at several aperture sizes, then extrapolates images for larger apertures from the data. Discovered only in 2018, this technique allowed researchers to more than double the effective resolution of their optics. Clearly, this technique could be of serious use for amateur astronomers with small telescopes.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d977c5ff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d977c5ff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I will bring up spectrometers on chips. These are unique devices that allow spectra to be taken on a similar platform to an image sensor or integrated circuit. Light can be piped in </a:t>
            </a:r>
            <a:r>
              <a:rPr lang="en"/>
              <a:t>directly using a fiber optic, or the sensor can be placed directly at the focal point of the instrument. Standard diffractive spectrometers are large and occupy a lot of space, but a spectrometer on a chip doesn’t have that issue.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several competing technologies to put a spectrometer on a chip, each with different strengths and weaknesses. The Fourier transform type sensors have a broader bandwidth, while the ring resonator type spectrometers have higher resolution. Both types are capable of being built using existing CMOS technology, allowing rapid production. MEMS array spectrometers are currently available on the market, and use an array of magnetically controlled mirrors and concave grating surfaces to record a low resolution spectra. .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ed977c5ff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ed977c5ff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Through this talk, I have covered several different photonics approaches to astronomy for amateur astronomers. Super resolution algorithms can and do </a:t>
            </a:r>
            <a:r>
              <a:rPr lang="en"/>
              <a:t>improve our image quality for free. Adaptive and active optics can improve our resistance to poor seeing conditions. Fiber optics can improve our ability to do precision spectra, and microlenses can improve our photometry. Future technology like aperture modulation and spectrometers on chips can allow us to miniaturize our equipment and do more with less.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ed977c5ff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ed977c5ff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hope this presentation provides inspiration on ways to improve your equipment, images, and science. If you have any questions, please ask! I left a bit more time in this presentation to go in depth on any of these topics.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e8e224e5b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e8e224e5b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f0764f3a1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f0764f3a1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f0764f3a1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f0764f3a1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ed977c5ff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ed977c5ff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those who missed the presentation and have no idea what I am talking about, in February I presented a DIY particle detector for identifying cosmic rays. The project was based on work done by Spencer Araxani, who came up with the CosmicWatch detector. It’s a pretty neat project, with some room for improvement. The build only cost me about 400 dollars, which is way more than I initially budgeted, but that has more to do with me burning out components during testing and assembly than anything else. Ideally, this build should cost less than 100 dollars.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e8e224e5b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e8e224e5b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detector paddle I built works, and I have been running it through some tests. Ultimately, the boards that I had made didn’t work as well as I had hoped. Eventually, I built the detector out on a breadboard to debug the issues, most of which had to do with component values. I ran a week lon</a:t>
            </a:r>
            <a:r>
              <a:rPr lang="en"/>
              <a:t>g </a:t>
            </a:r>
            <a:r>
              <a:rPr lang="en"/>
              <a:t>test of the detector and analyzed the data, giving me some important ideas on the sensitivity of the detector and easy ways to ruin my collection runs by accident. First, having to open the light tight enclosure each time I wanted to manually excite the detector was a real pain. Instead, I want to use an LED or other </a:t>
            </a:r>
            <a:r>
              <a:rPr lang="en"/>
              <a:t>electronic</a:t>
            </a:r>
            <a:r>
              <a:rPr lang="en"/>
              <a:t> light that can pulse the detector, built into the detector itself. Next, I want to </a:t>
            </a:r>
            <a:r>
              <a:rPr lang="en"/>
              <a:t>experiment</a:t>
            </a:r>
            <a:r>
              <a:rPr lang="en"/>
              <a:t> with an IoT approach and make a detector cluster, like ICECUBE or other large scale neutrino observatories.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e8e224e5b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e8e224e5b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the cleanest data set from the first run of the detector, covering three days of runtime. Time is on the x axis, and count rate is on the y axis, with each data point representing a three hour ‘exposure’. The day night cycle is easily apparent in the first day, and is still identifiable in the following two days. At the end of the chart, the count rate goes up </a:t>
            </a:r>
            <a:r>
              <a:rPr lang="en"/>
              <a:t>significantly</a:t>
            </a:r>
            <a:r>
              <a:rPr lang="en"/>
              <a:t> due to me moving the detector 5 inches closer to the wall, after which point background flux rises. The detector was very sensitive to motion and relocation, so future runs will have to be protected from unintended human </a:t>
            </a:r>
            <a:r>
              <a:rPr lang="en"/>
              <a:t>interruption</a:t>
            </a:r>
            <a:r>
              <a:rPr lang="en"/>
              <a:t> and family members.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e995f91aea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e995f91ae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that out of the way, I’ll start the planned talk. First, I want to describe what I mean by Applied Photonics. This field is very young, and is extremely fascinating</a:t>
            </a:r>
            <a:r>
              <a:rPr lang="en" sz="1200">
                <a:solidFill>
                  <a:srgbClr val="202124"/>
                </a:solidFill>
                <a:highlight>
                  <a:srgbClr val="FFFFFF"/>
                </a:highlight>
                <a:latin typeface="Roboto"/>
                <a:ea typeface="Roboto"/>
                <a:cs typeface="Roboto"/>
                <a:sym typeface="Roboto"/>
              </a:rPr>
              <a:t>. Then, I’ll show some ways that we as amateur astronomers can (and already do) make use of this </a:t>
            </a:r>
            <a:r>
              <a:rPr lang="en" sz="1200">
                <a:solidFill>
                  <a:srgbClr val="202124"/>
                </a:solidFill>
                <a:highlight>
                  <a:srgbClr val="FFFFFF"/>
                </a:highlight>
                <a:latin typeface="Roboto"/>
                <a:ea typeface="Roboto"/>
                <a:cs typeface="Roboto"/>
                <a:sym typeface="Roboto"/>
              </a:rPr>
              <a:t>innovative</a:t>
            </a:r>
            <a:r>
              <a:rPr lang="en" sz="1200">
                <a:solidFill>
                  <a:srgbClr val="202124"/>
                </a:solidFill>
                <a:highlight>
                  <a:srgbClr val="FFFFFF"/>
                </a:highlight>
                <a:latin typeface="Roboto"/>
                <a:ea typeface="Roboto"/>
                <a:cs typeface="Roboto"/>
                <a:sym typeface="Roboto"/>
              </a:rPr>
              <a:t> branch of technology.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e995f91ae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e995f91ae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Photonics is the </a:t>
            </a:r>
            <a:r>
              <a:rPr lang="en"/>
              <a:t>study</a:t>
            </a:r>
            <a:r>
              <a:rPr lang="en"/>
              <a:t> of light manipulation not simply as a ray, like in classical optics, but as understood in the context of modern physics. Single mode fiber optics, lasers, photonic chips, and spectrometers are all considered to fall under the study of photonics. Light sensors like CCD and CMOS cameras would be impossible without this important </a:t>
            </a:r>
            <a:r>
              <a:rPr lang="en"/>
              <a:t>field of physics. Here I have listed a few different applications of photonics, which may or may not be familiar to you.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e8e224e5b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e8e224e5b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most interesting near-future applications of photonics is the concept of an optical computer, where photons, rather than </a:t>
            </a:r>
            <a:r>
              <a:rPr lang="en"/>
              <a:t>electrons</a:t>
            </a:r>
            <a:r>
              <a:rPr lang="en"/>
              <a:t>, are the signal carriers. While this would make computers faster, the </a:t>
            </a:r>
            <a:r>
              <a:rPr lang="en"/>
              <a:t>most</a:t>
            </a:r>
            <a:r>
              <a:rPr lang="en"/>
              <a:t> </a:t>
            </a:r>
            <a:r>
              <a:rPr lang="en"/>
              <a:t>desirable</a:t>
            </a:r>
            <a:r>
              <a:rPr lang="en"/>
              <a:t> aspect of a photonic computer is the reduced power consumption. Light requires less energy to trigger a photonic transistor, or carry through a fiber optic cable, than electrons do. As such, the computer wouldn’t get nearly as hot, which is the biggest bottleneck in large computers and server farms today.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optical transistor, three unique and isolated waveguides meet; a gate waveguide and supply waveguide act as the inputs, and a ring resonator waveguide is controlled through the two inputs. The output of the transistor will reflect this with a 20dB change in throughput!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e8e224e5b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e8e224e5b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astronomers, there are a number of important applications for photonics. Some of these applications are already evident in the most cutting edge observatories. Adaptive optics have become critical infrastructure for ground based large telescopes like Keck and GMT. Last year, a cubesat launched to orbit with a spectrometer on a chip, capable of taking spectral data on specific wavelengths with sub nanometer bandwidth with far less volume impact than a standard grating spectrometer, using </a:t>
            </a:r>
            <a:r>
              <a:rPr lang="en"/>
              <a:t>millimeters</a:t>
            </a:r>
            <a:r>
              <a:rPr lang="en"/>
              <a:t> rather than centimeters in scale. Image stacking and wavelet combination is considered a super-resolution imaging algorithm. At the Hobby Eberly Telescope, fiber optics are used in the VIRUS spectrograph in place of a slit mask to keep light from bleeding between spectrometers. All over the world, photonics is at the cutting edge of astronomy.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8.gif"/><Relationship Id="rId4" Type="http://schemas.openxmlformats.org/officeDocument/2006/relationships/image" Target="../media/image16.png"/><Relationship Id="rId5"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17.png"/><Relationship Id="rId5"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doi.org/10.1117/1.JATIS.5.3.035004" TargetMode="External"/><Relationship Id="rId4" Type="http://schemas.openxmlformats.org/officeDocument/2006/relationships/hyperlink" Target="https://doi.org/10.1117/1.JATIS.5.3.035004" TargetMode="External"/><Relationship Id="rId5" Type="http://schemas.openxmlformats.org/officeDocument/2006/relationships/hyperlink" Target="https://www.raclub.org/Documents/Programs/Engineering-a-fiber-fed-spectrometer-for-astronomical-use.pdf" TargetMode="External"/><Relationship Id="rId6" Type="http://schemas.openxmlformats.org/officeDocument/2006/relationships/hyperlink" Target="https://www.raclub.org/Documents/Programs/Engineering-a-fiber-fed-spectrometer-for-astronomical-use.pdf" TargetMode="External"/><Relationship Id="rId7" Type="http://schemas.openxmlformats.org/officeDocument/2006/relationships/hyperlink" Target="http://arxiv.org/abs/1905.02790" TargetMode="External"/><Relationship Id="rId8" Type="http://schemas.openxmlformats.org/officeDocument/2006/relationships/hyperlink" Target="http://arxiv.org/abs/1905.0279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doi.org/10.1117/12.787893" TargetMode="External"/><Relationship Id="rId4" Type="http://schemas.openxmlformats.org/officeDocument/2006/relationships/hyperlink" Target="https://doi.org/10.1117/12.787893" TargetMode="External"/><Relationship Id="rId11" Type="http://schemas.openxmlformats.org/officeDocument/2006/relationships/hyperlink" Target="https://doi.org/10.1038/s41598-018-33416-9" TargetMode="External"/><Relationship Id="rId10" Type="http://schemas.openxmlformats.org/officeDocument/2006/relationships/hyperlink" Target="https://doi.org/10.3847/1538-4357/aa88aa" TargetMode="External"/><Relationship Id="rId12" Type="http://schemas.openxmlformats.org/officeDocument/2006/relationships/hyperlink" Target="https://doi.org/10.1038/s41598-018-33416-9" TargetMode="External"/><Relationship Id="rId9" Type="http://schemas.openxmlformats.org/officeDocument/2006/relationships/hyperlink" Target="https://doi.org/10.3847/1538-4357/aa88aa" TargetMode="External"/><Relationship Id="rId5" Type="http://schemas.openxmlformats.org/officeDocument/2006/relationships/hyperlink" Target="https://doi.org/10.1021/acs.nanolett.0c02783" TargetMode="External"/><Relationship Id="rId6" Type="http://schemas.openxmlformats.org/officeDocument/2006/relationships/hyperlink" Target="https://doi.org/10.1021/acs.nanolett.0c02783" TargetMode="External"/><Relationship Id="rId7" Type="http://schemas.openxmlformats.org/officeDocument/2006/relationships/hyperlink" Target="https://doi.org/10.1038/s41550-018-0438-8" TargetMode="External"/><Relationship Id="rId8" Type="http://schemas.openxmlformats.org/officeDocument/2006/relationships/hyperlink" Target="https://doi.org/10.1038/s41550-018-0438-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1.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0450" y="1257300"/>
            <a:ext cx="8123100" cy="1588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Applied Photonics in Amateur Astronomy</a:t>
            </a:r>
            <a:endParaRPr/>
          </a:p>
        </p:txBody>
      </p:sp>
      <p:sp>
        <p:nvSpPr>
          <p:cNvPr id="60" name="Google Shape;60;p13"/>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Presented to the Rockford Amateur Astronomy Club </a:t>
            </a:r>
            <a:endParaRPr/>
          </a:p>
          <a:p>
            <a:pPr indent="0" lvl="0" marL="0" rtl="0" algn="l">
              <a:spcBef>
                <a:spcPts val="0"/>
              </a:spcBef>
              <a:spcAft>
                <a:spcPts val="0"/>
              </a:spcAft>
              <a:buNone/>
            </a:pPr>
            <a:r>
              <a:rPr lang="en"/>
              <a:t>Liam Plybon</a:t>
            </a:r>
            <a:endParaRPr/>
          </a:p>
          <a:p>
            <a:pPr indent="0" lvl="0" marL="0" rtl="0" algn="l">
              <a:spcBef>
                <a:spcPts val="0"/>
              </a:spcBef>
              <a:spcAft>
                <a:spcPts val="0"/>
              </a:spcAft>
              <a:buNone/>
            </a:pPr>
            <a:r>
              <a:rPr lang="en"/>
              <a:t>Sept 18,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about us?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rPr lang="en"/>
              <a:t>Enter Super-Resolution Algorithms. </a:t>
            </a:r>
            <a:endParaRPr/>
          </a:p>
        </p:txBody>
      </p:sp>
      <p:pic>
        <p:nvPicPr>
          <p:cNvPr id="127" name="Google Shape;127;p23"/>
          <p:cNvPicPr preferRelativeResize="0"/>
          <p:nvPr/>
        </p:nvPicPr>
        <p:blipFill rotWithShape="1">
          <a:blip r:embed="rId3">
            <a:alphaModFix/>
          </a:blip>
          <a:srcRect b="13224" l="43024" r="7905" t="32377"/>
          <a:stretch/>
        </p:blipFill>
        <p:spPr>
          <a:xfrm>
            <a:off x="2977500" y="2647950"/>
            <a:ext cx="2466975" cy="2390775"/>
          </a:xfrm>
          <a:prstGeom prst="rect">
            <a:avLst/>
          </a:prstGeom>
          <a:noFill/>
          <a:ln>
            <a:noFill/>
          </a:ln>
        </p:spPr>
      </p:pic>
      <p:pic>
        <p:nvPicPr>
          <p:cNvPr id="128" name="Google Shape;128;p23"/>
          <p:cNvPicPr preferRelativeResize="0"/>
          <p:nvPr/>
        </p:nvPicPr>
        <p:blipFill>
          <a:blip r:embed="rId4">
            <a:alphaModFix/>
          </a:blip>
          <a:stretch>
            <a:fillRect/>
          </a:stretch>
        </p:blipFill>
        <p:spPr>
          <a:xfrm>
            <a:off x="6365337" y="2647950"/>
            <a:ext cx="2466975" cy="2390775"/>
          </a:xfrm>
          <a:prstGeom prst="rect">
            <a:avLst/>
          </a:prstGeom>
          <a:noFill/>
          <a:ln>
            <a:noFill/>
          </a:ln>
        </p:spPr>
      </p:pic>
      <p:pic>
        <p:nvPicPr>
          <p:cNvPr id="129" name="Google Shape;129;p23"/>
          <p:cNvPicPr preferRelativeResize="0"/>
          <p:nvPr/>
        </p:nvPicPr>
        <p:blipFill>
          <a:blip r:embed="rId5">
            <a:alphaModFix/>
          </a:blip>
          <a:stretch>
            <a:fillRect/>
          </a:stretch>
        </p:blipFill>
        <p:spPr>
          <a:xfrm>
            <a:off x="454975" y="2135800"/>
            <a:ext cx="1891075" cy="1891075"/>
          </a:xfrm>
          <a:prstGeom prst="rect">
            <a:avLst/>
          </a:prstGeom>
          <a:noFill/>
          <a:ln>
            <a:noFill/>
          </a:ln>
        </p:spPr>
      </p:pic>
      <p:sp>
        <p:nvSpPr>
          <p:cNvPr id="130" name="Google Shape;130;p23"/>
          <p:cNvSpPr/>
          <p:nvPr/>
        </p:nvSpPr>
        <p:spPr>
          <a:xfrm>
            <a:off x="5656525" y="3160975"/>
            <a:ext cx="610200" cy="1203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3"/>
          <p:cNvSpPr txBox="1"/>
          <p:nvPr/>
        </p:nvSpPr>
        <p:spPr>
          <a:xfrm>
            <a:off x="3130825" y="2247750"/>
            <a:ext cx="203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Before Linked Wavelets</a:t>
            </a:r>
            <a:endParaRPr>
              <a:latin typeface="Proxima Nova"/>
              <a:ea typeface="Proxima Nova"/>
              <a:cs typeface="Proxima Nova"/>
              <a:sym typeface="Proxima Nova"/>
            </a:endParaRPr>
          </a:p>
        </p:txBody>
      </p:sp>
      <p:sp>
        <p:nvSpPr>
          <p:cNvPr id="132" name="Google Shape;132;p23"/>
          <p:cNvSpPr txBox="1"/>
          <p:nvPr/>
        </p:nvSpPr>
        <p:spPr>
          <a:xfrm>
            <a:off x="6618713" y="2247750"/>
            <a:ext cx="196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After Linked Wavelets</a:t>
            </a:r>
            <a:endParaRPr>
              <a:latin typeface="Proxima Nova"/>
              <a:ea typeface="Proxima Nova"/>
              <a:cs typeface="Proxima Nova"/>
              <a:sym typeface="Proxima Nova"/>
            </a:endParaRPr>
          </a:p>
        </p:txBody>
      </p:sp>
      <p:pic>
        <p:nvPicPr>
          <p:cNvPr id="133" name="Google Shape;133;p23"/>
          <p:cNvPicPr preferRelativeResize="0"/>
          <p:nvPr/>
        </p:nvPicPr>
        <p:blipFill>
          <a:blip r:embed="rId6">
            <a:alphaModFix/>
          </a:blip>
          <a:stretch>
            <a:fillRect/>
          </a:stretch>
        </p:blipFill>
        <p:spPr>
          <a:xfrm rot="-4089865">
            <a:off x="7164825" y="72826"/>
            <a:ext cx="1891073" cy="1891076"/>
          </a:xfrm>
          <a:prstGeom prst="rect">
            <a:avLst/>
          </a:prstGeom>
          <a:noFill/>
          <a:ln>
            <a:noFill/>
          </a:ln>
        </p:spPr>
      </p:pic>
      <p:sp>
        <p:nvSpPr>
          <p:cNvPr id="134" name="Google Shape;134;p23"/>
          <p:cNvSpPr txBox="1"/>
          <p:nvPr/>
        </p:nvSpPr>
        <p:spPr>
          <a:xfrm>
            <a:off x="5656525" y="105250"/>
            <a:ext cx="1586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Identical Lunar </a:t>
            </a:r>
            <a:r>
              <a:rPr lang="en">
                <a:latin typeface="Proxima Nova"/>
                <a:ea typeface="Proxima Nova"/>
                <a:cs typeface="Proxima Nova"/>
                <a:sym typeface="Proxima Nova"/>
              </a:rPr>
              <a:t>Reconnaissance</a:t>
            </a:r>
            <a:r>
              <a:rPr lang="en">
                <a:latin typeface="Proxima Nova"/>
                <a:ea typeface="Proxima Nova"/>
                <a:cs typeface="Proxima Nova"/>
                <a:sym typeface="Proxima Nova"/>
              </a:rPr>
              <a:t> Orbiter image for reference</a:t>
            </a:r>
            <a:endParaRPr>
              <a:latin typeface="Proxima Nova"/>
              <a:ea typeface="Proxima Nova"/>
              <a:cs typeface="Proxima Nova"/>
              <a:sym typeface="Proxima Nova"/>
            </a:endParaRPr>
          </a:p>
        </p:txBody>
      </p:sp>
      <p:sp>
        <p:nvSpPr>
          <p:cNvPr id="135" name="Google Shape;135;p23"/>
          <p:cNvSpPr txBox="1"/>
          <p:nvPr/>
        </p:nvSpPr>
        <p:spPr>
          <a:xfrm>
            <a:off x="288675" y="4343100"/>
            <a:ext cx="2283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Images used with permission from astronomie.be/registax/</a:t>
            </a:r>
            <a:endParaRPr>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Drizzle Processing (Variable Pixel Linear Reconstruction)</a:t>
            </a:r>
            <a:endParaRPr/>
          </a:p>
        </p:txBody>
      </p:sp>
      <p:pic>
        <p:nvPicPr>
          <p:cNvPr id="141" name="Google Shape;141;p24"/>
          <p:cNvPicPr preferRelativeResize="0"/>
          <p:nvPr/>
        </p:nvPicPr>
        <p:blipFill>
          <a:blip r:embed="rId3">
            <a:alphaModFix/>
          </a:blip>
          <a:stretch>
            <a:fillRect/>
          </a:stretch>
        </p:blipFill>
        <p:spPr>
          <a:xfrm>
            <a:off x="0" y="1152463"/>
            <a:ext cx="3829050" cy="1343025"/>
          </a:xfrm>
          <a:prstGeom prst="rect">
            <a:avLst/>
          </a:prstGeom>
          <a:noFill/>
          <a:ln>
            <a:noFill/>
          </a:ln>
        </p:spPr>
      </p:pic>
      <p:pic>
        <p:nvPicPr>
          <p:cNvPr id="142" name="Google Shape;142;p24"/>
          <p:cNvPicPr preferRelativeResize="0"/>
          <p:nvPr/>
        </p:nvPicPr>
        <p:blipFill>
          <a:blip r:embed="rId4">
            <a:alphaModFix/>
          </a:blip>
          <a:stretch>
            <a:fillRect/>
          </a:stretch>
        </p:blipFill>
        <p:spPr>
          <a:xfrm>
            <a:off x="685800" y="2495488"/>
            <a:ext cx="2343213" cy="2343213"/>
          </a:xfrm>
          <a:prstGeom prst="rect">
            <a:avLst/>
          </a:prstGeom>
          <a:noFill/>
          <a:ln>
            <a:noFill/>
          </a:ln>
        </p:spPr>
      </p:pic>
      <p:pic>
        <p:nvPicPr>
          <p:cNvPr id="143" name="Google Shape;143;p24"/>
          <p:cNvPicPr preferRelativeResize="0"/>
          <p:nvPr/>
        </p:nvPicPr>
        <p:blipFill>
          <a:blip r:embed="rId5">
            <a:alphaModFix/>
          </a:blip>
          <a:stretch>
            <a:fillRect/>
          </a:stretch>
        </p:blipFill>
        <p:spPr>
          <a:xfrm>
            <a:off x="3829050" y="1152483"/>
            <a:ext cx="2633912" cy="2778601"/>
          </a:xfrm>
          <a:prstGeom prst="rect">
            <a:avLst/>
          </a:prstGeom>
          <a:noFill/>
          <a:ln>
            <a:noFill/>
          </a:ln>
        </p:spPr>
      </p:pic>
      <p:pic>
        <p:nvPicPr>
          <p:cNvPr id="144" name="Google Shape;144;p24"/>
          <p:cNvPicPr preferRelativeResize="0"/>
          <p:nvPr/>
        </p:nvPicPr>
        <p:blipFill>
          <a:blip r:embed="rId6">
            <a:alphaModFix/>
          </a:blip>
          <a:stretch>
            <a:fillRect/>
          </a:stretch>
        </p:blipFill>
        <p:spPr>
          <a:xfrm>
            <a:off x="6198388" y="1152475"/>
            <a:ext cx="2633912" cy="2778539"/>
          </a:xfrm>
          <a:prstGeom prst="rect">
            <a:avLst/>
          </a:prstGeom>
          <a:noFill/>
          <a:ln>
            <a:noFill/>
          </a:ln>
        </p:spPr>
      </p:pic>
      <p:sp>
        <p:nvSpPr>
          <p:cNvPr id="145" name="Google Shape;145;p24"/>
          <p:cNvSpPr txBox="1"/>
          <p:nvPr/>
        </p:nvSpPr>
        <p:spPr>
          <a:xfrm>
            <a:off x="3829078" y="3931083"/>
            <a:ext cx="2634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No Drizzle</a:t>
            </a:r>
            <a:endParaRPr>
              <a:latin typeface="Proxima Nova"/>
              <a:ea typeface="Proxima Nova"/>
              <a:cs typeface="Proxima Nova"/>
              <a:sym typeface="Proxima Nova"/>
            </a:endParaRPr>
          </a:p>
        </p:txBody>
      </p:sp>
      <p:sp>
        <p:nvSpPr>
          <p:cNvPr id="146" name="Google Shape;146;p24"/>
          <p:cNvSpPr txBox="1"/>
          <p:nvPr/>
        </p:nvSpPr>
        <p:spPr>
          <a:xfrm>
            <a:off x="6188412" y="3931048"/>
            <a:ext cx="2634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Drizzle x2</a:t>
            </a:r>
            <a:endParaRPr>
              <a:latin typeface="Proxima Nova"/>
              <a:ea typeface="Proxima Nova"/>
              <a:cs typeface="Proxima Nova"/>
              <a:sym typeface="Proxima Nova"/>
            </a:endParaRPr>
          </a:p>
        </p:txBody>
      </p:sp>
      <p:sp>
        <p:nvSpPr>
          <p:cNvPr id="147" name="Google Shape;147;p24"/>
          <p:cNvSpPr txBox="1"/>
          <p:nvPr/>
        </p:nvSpPr>
        <p:spPr>
          <a:xfrm>
            <a:off x="3663675" y="4353300"/>
            <a:ext cx="516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All images from DeepSkyStacker.com, used with permission. </a:t>
            </a:r>
            <a:endParaRPr>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464100" y="293225"/>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Adaptive Optics</a:t>
            </a:r>
            <a:endParaRPr/>
          </a:p>
        </p:txBody>
      </p:sp>
      <p:pic>
        <p:nvPicPr>
          <p:cNvPr id="153" name="Google Shape;153;p25"/>
          <p:cNvPicPr preferRelativeResize="0"/>
          <p:nvPr/>
        </p:nvPicPr>
        <p:blipFill>
          <a:blip r:embed="rId3">
            <a:alphaModFix/>
          </a:blip>
          <a:stretch>
            <a:fillRect/>
          </a:stretch>
        </p:blipFill>
        <p:spPr>
          <a:xfrm>
            <a:off x="3670175" y="3037813"/>
            <a:ext cx="5088325" cy="1749112"/>
          </a:xfrm>
          <a:prstGeom prst="rect">
            <a:avLst/>
          </a:prstGeom>
          <a:noFill/>
          <a:ln>
            <a:noFill/>
          </a:ln>
        </p:spPr>
      </p:pic>
      <p:sp>
        <p:nvSpPr>
          <p:cNvPr id="154" name="Google Shape;154;p25"/>
          <p:cNvSpPr txBox="1"/>
          <p:nvPr/>
        </p:nvSpPr>
        <p:spPr>
          <a:xfrm>
            <a:off x="6914850" y="4697350"/>
            <a:ext cx="615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oxima Nova"/>
                <a:ea typeface="Proxima Nova"/>
                <a:cs typeface="Proxima Nova"/>
                <a:sym typeface="Proxima Nova"/>
              </a:rPr>
              <a:t>Image: Jacopo Bertolotti </a:t>
            </a:r>
            <a:endParaRPr sz="1200">
              <a:latin typeface="Proxima Nova"/>
              <a:ea typeface="Proxima Nova"/>
              <a:cs typeface="Proxima Nova"/>
              <a:sym typeface="Proxima Nova"/>
            </a:endParaRPr>
          </a:p>
        </p:txBody>
      </p:sp>
      <p:pic>
        <p:nvPicPr>
          <p:cNvPr id="155" name="Google Shape;155;p25"/>
          <p:cNvPicPr preferRelativeResize="0"/>
          <p:nvPr/>
        </p:nvPicPr>
        <p:blipFill>
          <a:blip r:embed="rId4">
            <a:alphaModFix/>
          </a:blip>
          <a:stretch>
            <a:fillRect/>
          </a:stretch>
        </p:blipFill>
        <p:spPr>
          <a:xfrm>
            <a:off x="3670175" y="645921"/>
            <a:ext cx="4823434" cy="2200279"/>
          </a:xfrm>
          <a:prstGeom prst="rect">
            <a:avLst/>
          </a:prstGeom>
          <a:noFill/>
          <a:ln>
            <a:noFill/>
          </a:ln>
        </p:spPr>
      </p:pic>
      <p:sp>
        <p:nvSpPr>
          <p:cNvPr id="156" name="Google Shape;156;p25"/>
          <p:cNvSpPr txBox="1"/>
          <p:nvPr/>
        </p:nvSpPr>
        <p:spPr>
          <a:xfrm>
            <a:off x="4169794" y="0"/>
            <a:ext cx="4823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oxima Nova"/>
                <a:ea typeface="Proxima Nova"/>
                <a:cs typeface="Proxima Nova"/>
                <a:sym typeface="Proxima Nova"/>
              </a:rPr>
              <a:t>Image:  2pem - Own work, CC BY-SA 3.0, https://commons.wikimedia.org/w/index.php?curid=15278966</a:t>
            </a:r>
            <a:endParaRPr sz="1200">
              <a:latin typeface="Proxima Nova"/>
              <a:ea typeface="Proxima Nova"/>
              <a:cs typeface="Proxima Nova"/>
              <a:sym typeface="Proxima Nova"/>
            </a:endParaRPr>
          </a:p>
        </p:txBody>
      </p:sp>
      <p:pic>
        <p:nvPicPr>
          <p:cNvPr id="157" name="Google Shape;157;p25"/>
          <p:cNvPicPr preferRelativeResize="0"/>
          <p:nvPr/>
        </p:nvPicPr>
        <p:blipFill rotWithShape="1">
          <a:blip r:embed="rId5">
            <a:alphaModFix/>
          </a:blip>
          <a:srcRect b="0" l="32550" r="0" t="0"/>
          <a:stretch/>
        </p:blipFill>
        <p:spPr>
          <a:xfrm>
            <a:off x="0" y="1269700"/>
            <a:ext cx="3482576" cy="3206849"/>
          </a:xfrm>
          <a:prstGeom prst="rect">
            <a:avLst/>
          </a:prstGeom>
          <a:noFill/>
          <a:ln>
            <a:noFill/>
          </a:ln>
        </p:spPr>
      </p:pic>
      <p:sp>
        <p:nvSpPr>
          <p:cNvPr id="158" name="Google Shape;158;p25"/>
          <p:cNvSpPr txBox="1"/>
          <p:nvPr/>
        </p:nvSpPr>
        <p:spPr>
          <a:xfrm>
            <a:off x="0" y="4697350"/>
            <a:ext cx="537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oxima Nova"/>
                <a:ea typeface="Proxima Nova"/>
                <a:cs typeface="Proxima Nova"/>
                <a:sym typeface="Proxima Nova"/>
              </a:rPr>
              <a:t>Image:  ESO/M. Kornmesser - http://www.eso.org/public/images/potw1136a/, CC BY-SA 3.0, https://commons.wikimedia.org/w/index.php?curid=16361914</a:t>
            </a:r>
            <a:endParaRPr sz="1200">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800"/>
              <a:t>Amateur AO</a:t>
            </a:r>
            <a:endParaRPr sz="2800"/>
          </a:p>
        </p:txBody>
      </p:sp>
      <p:pic>
        <p:nvPicPr>
          <p:cNvPr id="164" name="Google Shape;164;p26"/>
          <p:cNvPicPr preferRelativeResize="0"/>
          <p:nvPr/>
        </p:nvPicPr>
        <p:blipFill>
          <a:blip r:embed="rId3">
            <a:alphaModFix/>
          </a:blip>
          <a:stretch>
            <a:fillRect/>
          </a:stretch>
        </p:blipFill>
        <p:spPr>
          <a:xfrm>
            <a:off x="4636400" y="2193468"/>
            <a:ext cx="2668575" cy="2059250"/>
          </a:xfrm>
          <a:prstGeom prst="rect">
            <a:avLst/>
          </a:prstGeom>
          <a:noFill/>
          <a:ln>
            <a:noFill/>
          </a:ln>
        </p:spPr>
      </p:pic>
      <p:sp>
        <p:nvSpPr>
          <p:cNvPr id="165" name="Google Shape;165;p26"/>
          <p:cNvSpPr txBox="1"/>
          <p:nvPr/>
        </p:nvSpPr>
        <p:spPr>
          <a:xfrm>
            <a:off x="4917475" y="3808713"/>
            <a:ext cx="2296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oxima Nova"/>
                <a:ea typeface="Proxima Nova"/>
                <a:cs typeface="Proxima Nova"/>
                <a:sym typeface="Proxima Nova"/>
              </a:rPr>
              <a:t>Image:  ZullyC3P - Own work, CC BY-SA 4.0, https://commons.wikimedia.org/w/index.php?curid=43597088</a:t>
            </a:r>
            <a:endParaRPr sz="1200">
              <a:latin typeface="Proxima Nova"/>
              <a:ea typeface="Proxima Nova"/>
              <a:cs typeface="Proxima Nova"/>
              <a:sym typeface="Proxima Nova"/>
            </a:endParaRPr>
          </a:p>
        </p:txBody>
      </p:sp>
      <p:pic>
        <p:nvPicPr>
          <p:cNvPr id="166" name="Google Shape;166;p26"/>
          <p:cNvPicPr preferRelativeResize="0"/>
          <p:nvPr/>
        </p:nvPicPr>
        <p:blipFill rotWithShape="1">
          <a:blip r:embed="rId4">
            <a:alphaModFix/>
          </a:blip>
          <a:srcRect b="27859" l="11656" r="12106" t="26522"/>
          <a:stretch/>
        </p:blipFill>
        <p:spPr>
          <a:xfrm>
            <a:off x="545950" y="2399350"/>
            <a:ext cx="4090451" cy="2557373"/>
          </a:xfrm>
          <a:prstGeom prst="rect">
            <a:avLst/>
          </a:prstGeom>
          <a:noFill/>
          <a:ln>
            <a:noFill/>
          </a:ln>
        </p:spPr>
      </p:pic>
      <p:pic>
        <p:nvPicPr>
          <p:cNvPr id="167" name="Google Shape;167;p26"/>
          <p:cNvPicPr preferRelativeResize="0"/>
          <p:nvPr/>
        </p:nvPicPr>
        <p:blipFill>
          <a:blip r:embed="rId5">
            <a:alphaModFix/>
          </a:blip>
          <a:stretch>
            <a:fillRect/>
          </a:stretch>
        </p:blipFill>
        <p:spPr>
          <a:xfrm>
            <a:off x="4374763" y="132375"/>
            <a:ext cx="3381614" cy="1888668"/>
          </a:xfrm>
          <a:prstGeom prst="rect">
            <a:avLst/>
          </a:prstGeom>
          <a:noFill/>
          <a:ln>
            <a:noFill/>
          </a:ln>
        </p:spPr>
      </p:pic>
      <p:sp>
        <p:nvSpPr>
          <p:cNvPr id="168" name="Google Shape;168;p26"/>
          <p:cNvSpPr txBox="1"/>
          <p:nvPr/>
        </p:nvSpPr>
        <p:spPr>
          <a:xfrm>
            <a:off x="431025" y="1451100"/>
            <a:ext cx="3448200" cy="969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Proxima Nova"/>
              <a:buChar char="●"/>
            </a:pPr>
            <a:r>
              <a:rPr lang="en" sz="1700">
                <a:latin typeface="Proxima Nova"/>
                <a:ea typeface="Proxima Nova"/>
                <a:cs typeface="Proxima Nova"/>
                <a:sym typeface="Proxima Nova"/>
              </a:rPr>
              <a:t>Cheaper</a:t>
            </a:r>
            <a:endParaRPr sz="1700">
              <a:latin typeface="Proxima Nova"/>
              <a:ea typeface="Proxima Nova"/>
              <a:cs typeface="Proxima Nova"/>
              <a:sym typeface="Proxima Nova"/>
            </a:endParaRPr>
          </a:p>
          <a:p>
            <a:pPr indent="-336550" lvl="0" marL="457200" rtl="0" algn="l">
              <a:spcBef>
                <a:spcPts val="0"/>
              </a:spcBef>
              <a:spcAft>
                <a:spcPts val="0"/>
              </a:spcAft>
              <a:buSzPts val="1700"/>
              <a:buFont typeface="Proxima Nova"/>
              <a:buChar char="●"/>
            </a:pPr>
            <a:r>
              <a:rPr lang="en" sz="1700">
                <a:latin typeface="Proxima Nova"/>
                <a:ea typeface="Proxima Nova"/>
                <a:cs typeface="Proxima Nova"/>
                <a:sym typeface="Proxima Nova"/>
              </a:rPr>
              <a:t>Effective</a:t>
            </a:r>
            <a:endParaRPr sz="1700">
              <a:latin typeface="Proxima Nova"/>
              <a:ea typeface="Proxima Nova"/>
              <a:cs typeface="Proxima Nova"/>
              <a:sym typeface="Proxima Nova"/>
            </a:endParaRPr>
          </a:p>
          <a:p>
            <a:pPr indent="-336550" lvl="0" marL="457200" rtl="0" algn="l">
              <a:spcBef>
                <a:spcPts val="0"/>
              </a:spcBef>
              <a:spcAft>
                <a:spcPts val="0"/>
              </a:spcAft>
              <a:buSzPts val="1700"/>
              <a:buFont typeface="Proxima Nova"/>
              <a:buChar char="●"/>
            </a:pPr>
            <a:r>
              <a:rPr lang="en" sz="1700">
                <a:latin typeface="Proxima Nova"/>
                <a:ea typeface="Proxima Nova"/>
                <a:cs typeface="Proxima Nova"/>
                <a:sym typeface="Proxima Nova"/>
              </a:rPr>
              <a:t>Really Cool</a:t>
            </a:r>
            <a:endParaRPr sz="1700">
              <a:latin typeface="Proxima Nova"/>
              <a:ea typeface="Proxima Nova"/>
              <a:cs typeface="Proxima Nova"/>
              <a:sym typeface="Proxima Nova"/>
            </a:endParaRPr>
          </a:p>
        </p:txBody>
      </p:sp>
      <p:sp>
        <p:nvSpPr>
          <p:cNvPr id="169" name="Google Shape;169;p26"/>
          <p:cNvSpPr txBox="1"/>
          <p:nvPr/>
        </p:nvSpPr>
        <p:spPr>
          <a:xfrm>
            <a:off x="7304975" y="2592050"/>
            <a:ext cx="1930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Artificial guide stars for adaptive optics using unmanned aerial vehicles</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Basden et al.</a:t>
            </a:r>
            <a:endParaRPr>
              <a:latin typeface="Proxima Nova"/>
              <a:ea typeface="Proxima Nova"/>
              <a:cs typeface="Proxima Nova"/>
              <a:sym typeface="Proxima Nova"/>
            </a:endParaRPr>
          </a:p>
        </p:txBody>
      </p:sp>
      <p:sp>
        <p:nvSpPr>
          <p:cNvPr id="170" name="Google Shape;170;p26"/>
          <p:cNvSpPr txBox="1"/>
          <p:nvPr/>
        </p:nvSpPr>
        <p:spPr>
          <a:xfrm>
            <a:off x="721675" y="4658025"/>
            <a:ext cx="352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Image from SBIG, used with permission.</a:t>
            </a:r>
            <a:endParaRPr>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Fiber Optic Cable</a:t>
            </a:r>
            <a:endParaRPr/>
          </a:p>
        </p:txBody>
      </p:sp>
      <p:sp>
        <p:nvSpPr>
          <p:cNvPr id="176" name="Google Shape;176;p2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7" name="Google Shape;177;p27"/>
          <p:cNvPicPr preferRelativeResize="0"/>
          <p:nvPr/>
        </p:nvPicPr>
        <p:blipFill>
          <a:blip r:embed="rId3">
            <a:alphaModFix/>
          </a:blip>
          <a:stretch>
            <a:fillRect/>
          </a:stretch>
        </p:blipFill>
        <p:spPr>
          <a:xfrm>
            <a:off x="5550850" y="794613"/>
            <a:ext cx="3047200" cy="3942275"/>
          </a:xfrm>
          <a:prstGeom prst="rect">
            <a:avLst/>
          </a:prstGeom>
          <a:noFill/>
          <a:ln>
            <a:noFill/>
          </a:ln>
        </p:spPr>
      </p:pic>
      <p:pic>
        <p:nvPicPr>
          <p:cNvPr id="178" name="Google Shape;178;p27"/>
          <p:cNvPicPr preferRelativeResize="0"/>
          <p:nvPr/>
        </p:nvPicPr>
        <p:blipFill>
          <a:blip r:embed="rId4">
            <a:alphaModFix/>
          </a:blip>
          <a:stretch>
            <a:fillRect/>
          </a:stretch>
        </p:blipFill>
        <p:spPr>
          <a:xfrm>
            <a:off x="311700" y="1456826"/>
            <a:ext cx="4924902" cy="2770249"/>
          </a:xfrm>
          <a:prstGeom prst="rect">
            <a:avLst/>
          </a:prstGeom>
          <a:noFill/>
          <a:ln>
            <a:noFill/>
          </a:ln>
        </p:spPr>
      </p:pic>
      <p:sp>
        <p:nvSpPr>
          <p:cNvPr id="179" name="Google Shape;179;p27"/>
          <p:cNvSpPr txBox="1"/>
          <p:nvPr/>
        </p:nvSpPr>
        <p:spPr>
          <a:xfrm>
            <a:off x="311700" y="4227075"/>
            <a:ext cx="219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Image: Pastèque24</a:t>
            </a:r>
            <a:endParaRPr>
              <a:latin typeface="Proxima Nova"/>
              <a:ea typeface="Proxima Nova"/>
              <a:cs typeface="Proxima Nova"/>
              <a:sym typeface="Proxima Nova"/>
            </a:endParaRPr>
          </a:p>
        </p:txBody>
      </p:sp>
      <p:sp>
        <p:nvSpPr>
          <p:cNvPr id="180" name="Google Shape;180;p27"/>
          <p:cNvSpPr txBox="1"/>
          <p:nvPr/>
        </p:nvSpPr>
        <p:spPr>
          <a:xfrm>
            <a:off x="5550850" y="4736900"/>
            <a:ext cx="191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Image: DARPA</a:t>
            </a:r>
            <a:endParaRPr>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Fiber-Fed Spectrometer</a:t>
            </a:r>
            <a:endParaRPr/>
          </a:p>
        </p:txBody>
      </p:sp>
      <p:sp>
        <p:nvSpPr>
          <p:cNvPr id="186" name="Google Shape;186;p2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To see more about this spectrometer, find Jerry Hubbell’s presenatation at raclub.org/Documents/Programs/Engineering-a-fiber-fed-spectrometer-for-astronomical-use.pdf</a:t>
            </a:r>
            <a:endParaRPr sz="1500"/>
          </a:p>
          <a:p>
            <a:pPr indent="0" lvl="0" marL="0" rtl="0" algn="l">
              <a:spcBef>
                <a:spcPts val="1200"/>
              </a:spcBef>
              <a:spcAft>
                <a:spcPts val="0"/>
              </a:spcAft>
              <a:buNone/>
            </a:pPr>
            <a:r>
              <a:t/>
            </a:r>
            <a:endParaRPr sz="1500"/>
          </a:p>
          <a:p>
            <a:pPr indent="0" lvl="0" marL="0" rtl="0" algn="l">
              <a:spcBef>
                <a:spcPts val="1200"/>
              </a:spcBef>
              <a:spcAft>
                <a:spcPts val="1200"/>
              </a:spcAft>
              <a:buNone/>
            </a:pPr>
            <a:r>
              <a:rPr lang="en" sz="1500"/>
              <a:t>Image: Jerry Hubbell </a:t>
            </a:r>
            <a:endParaRPr sz="1500"/>
          </a:p>
        </p:txBody>
      </p:sp>
      <p:pic>
        <p:nvPicPr>
          <p:cNvPr id="187" name="Google Shape;187;p28"/>
          <p:cNvPicPr preferRelativeResize="0"/>
          <p:nvPr/>
        </p:nvPicPr>
        <p:blipFill>
          <a:blip r:embed="rId3">
            <a:alphaModFix/>
          </a:blip>
          <a:stretch>
            <a:fillRect/>
          </a:stretch>
        </p:blipFill>
        <p:spPr>
          <a:xfrm>
            <a:off x="3544750" y="534775"/>
            <a:ext cx="5473500" cy="4073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9"/>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Microlenses and Metalenses</a:t>
            </a:r>
            <a:endParaRPr/>
          </a:p>
        </p:txBody>
      </p:sp>
      <p:sp>
        <p:nvSpPr>
          <p:cNvPr id="193" name="Google Shape;193;p2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4" name="Google Shape;194;p29"/>
          <p:cNvPicPr preferRelativeResize="0"/>
          <p:nvPr/>
        </p:nvPicPr>
        <p:blipFill>
          <a:blip r:embed="rId3">
            <a:alphaModFix/>
          </a:blip>
          <a:stretch>
            <a:fillRect/>
          </a:stretch>
        </p:blipFill>
        <p:spPr>
          <a:xfrm>
            <a:off x="5299200" y="1717900"/>
            <a:ext cx="3404826" cy="2622500"/>
          </a:xfrm>
          <a:prstGeom prst="rect">
            <a:avLst/>
          </a:prstGeom>
          <a:noFill/>
          <a:ln>
            <a:noFill/>
          </a:ln>
        </p:spPr>
      </p:pic>
      <p:sp>
        <p:nvSpPr>
          <p:cNvPr id="195" name="Google Shape;195;p29"/>
          <p:cNvSpPr txBox="1"/>
          <p:nvPr/>
        </p:nvSpPr>
        <p:spPr>
          <a:xfrm>
            <a:off x="5299200" y="4340400"/>
            <a:ext cx="374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Image: Alexander Koshelev</a:t>
            </a:r>
            <a:endParaRPr>
              <a:latin typeface="Proxima Nova"/>
              <a:ea typeface="Proxima Nova"/>
              <a:cs typeface="Proxima Nova"/>
              <a:sym typeface="Proxima Nova"/>
            </a:endParaRPr>
          </a:p>
        </p:txBody>
      </p:sp>
      <p:pic>
        <p:nvPicPr>
          <p:cNvPr id="196" name="Google Shape;196;p29"/>
          <p:cNvPicPr preferRelativeResize="0"/>
          <p:nvPr/>
        </p:nvPicPr>
        <p:blipFill>
          <a:blip r:embed="rId4">
            <a:alphaModFix/>
          </a:blip>
          <a:stretch>
            <a:fillRect/>
          </a:stretch>
        </p:blipFill>
        <p:spPr>
          <a:xfrm>
            <a:off x="311700" y="1467650"/>
            <a:ext cx="4781550" cy="3190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600"/>
              <a:t>DIY Microlenses</a:t>
            </a:r>
            <a:endParaRPr sz="2600"/>
          </a:p>
        </p:txBody>
      </p:sp>
      <p:sp>
        <p:nvSpPr>
          <p:cNvPr id="202" name="Google Shape;202;p3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3" name="Google Shape;203;p30"/>
          <p:cNvPicPr preferRelativeResize="0"/>
          <p:nvPr/>
        </p:nvPicPr>
        <p:blipFill>
          <a:blip r:embed="rId3">
            <a:alphaModFix/>
          </a:blip>
          <a:stretch>
            <a:fillRect/>
          </a:stretch>
        </p:blipFill>
        <p:spPr>
          <a:xfrm>
            <a:off x="155150" y="1613912"/>
            <a:ext cx="5000374" cy="2730774"/>
          </a:xfrm>
          <a:prstGeom prst="rect">
            <a:avLst/>
          </a:prstGeom>
          <a:noFill/>
          <a:ln>
            <a:noFill/>
          </a:ln>
        </p:spPr>
      </p:pic>
      <p:pic>
        <p:nvPicPr>
          <p:cNvPr id="204" name="Google Shape;204;p30"/>
          <p:cNvPicPr preferRelativeResize="0"/>
          <p:nvPr/>
        </p:nvPicPr>
        <p:blipFill>
          <a:blip r:embed="rId4">
            <a:alphaModFix/>
          </a:blip>
          <a:stretch>
            <a:fillRect/>
          </a:stretch>
        </p:blipFill>
        <p:spPr>
          <a:xfrm>
            <a:off x="5307925" y="1728825"/>
            <a:ext cx="3698050" cy="2500961"/>
          </a:xfrm>
          <a:prstGeom prst="rect">
            <a:avLst/>
          </a:prstGeom>
          <a:noFill/>
          <a:ln>
            <a:noFill/>
          </a:ln>
        </p:spPr>
      </p:pic>
      <p:sp>
        <p:nvSpPr>
          <p:cNvPr id="205" name="Google Shape;205;p30"/>
          <p:cNvSpPr txBox="1"/>
          <p:nvPr/>
        </p:nvSpPr>
        <p:spPr>
          <a:xfrm>
            <a:off x="258600" y="4540075"/>
            <a:ext cx="489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Images: BreakingTaps</a:t>
            </a:r>
            <a:endParaRPr>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1"/>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Engineered Diffuser</a:t>
            </a:r>
            <a:endParaRPr/>
          </a:p>
        </p:txBody>
      </p:sp>
      <p:sp>
        <p:nvSpPr>
          <p:cNvPr id="211" name="Google Shape;211;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lnSpcReduction="10000"/>
          </a:bodyPr>
          <a:lstStyle/>
          <a:p>
            <a:pPr indent="-323850" lvl="0" marL="457200" rtl="0" algn="l">
              <a:spcBef>
                <a:spcPts val="0"/>
              </a:spcBef>
              <a:spcAft>
                <a:spcPts val="0"/>
              </a:spcAft>
              <a:buSzPts val="1500"/>
              <a:buChar char="●"/>
            </a:pPr>
            <a:r>
              <a:rPr lang="en" sz="1500"/>
              <a:t>Diffuses light into an easily defined region of the image</a:t>
            </a:r>
            <a:endParaRPr sz="1500"/>
          </a:p>
          <a:p>
            <a:pPr indent="-323850" lvl="0" marL="457200" rtl="0" algn="l">
              <a:spcBef>
                <a:spcPts val="0"/>
              </a:spcBef>
              <a:spcAft>
                <a:spcPts val="0"/>
              </a:spcAft>
              <a:buSzPts val="1500"/>
              <a:buChar char="●"/>
            </a:pPr>
            <a:r>
              <a:rPr lang="en" sz="1500"/>
              <a:t>Spreads photons evenly between many pixels, eliminating Gaussian spread</a:t>
            </a:r>
            <a:endParaRPr sz="1500"/>
          </a:p>
          <a:p>
            <a:pPr indent="-323850" lvl="0" marL="457200" rtl="0" algn="l">
              <a:spcBef>
                <a:spcPts val="0"/>
              </a:spcBef>
              <a:spcAft>
                <a:spcPts val="0"/>
              </a:spcAft>
              <a:buSzPts val="1500"/>
              <a:buChar char="●"/>
            </a:pPr>
            <a:r>
              <a:rPr lang="en" sz="1500"/>
              <a:t>Application in precision photometry for exoplanets with millimagnitude scale</a:t>
            </a:r>
            <a:endParaRPr sz="1500"/>
          </a:p>
          <a:p>
            <a:pPr indent="-323850" lvl="0" marL="457200" rtl="0" algn="l">
              <a:spcBef>
                <a:spcPts val="0"/>
              </a:spcBef>
              <a:spcAft>
                <a:spcPts val="0"/>
              </a:spcAft>
              <a:buSzPts val="1500"/>
              <a:buChar char="●"/>
            </a:pPr>
            <a:r>
              <a:rPr lang="en" sz="1500"/>
              <a:t>Stefansson et al. 2017</a:t>
            </a:r>
            <a:endParaRPr sz="1500"/>
          </a:p>
        </p:txBody>
      </p:sp>
      <p:pic>
        <p:nvPicPr>
          <p:cNvPr id="212" name="Google Shape;212;p31"/>
          <p:cNvPicPr preferRelativeResize="0"/>
          <p:nvPr/>
        </p:nvPicPr>
        <p:blipFill>
          <a:blip r:embed="rId3">
            <a:alphaModFix/>
          </a:blip>
          <a:stretch>
            <a:fillRect/>
          </a:stretch>
        </p:blipFill>
        <p:spPr>
          <a:xfrm>
            <a:off x="3300850" y="555600"/>
            <a:ext cx="4552950" cy="3819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Particle Detector Update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460"/>
              <a:t>Aperture Modulation</a:t>
            </a:r>
            <a:endParaRPr sz="2460"/>
          </a:p>
        </p:txBody>
      </p:sp>
      <p:sp>
        <p:nvSpPr>
          <p:cNvPr id="218" name="Google Shape;218;p3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sz="1800"/>
              <a:t>Enhance image resolution beyond the aperture limit</a:t>
            </a:r>
            <a:endParaRPr sz="1800"/>
          </a:p>
          <a:p>
            <a:pPr indent="-342900" lvl="0" marL="457200" rtl="0" algn="l">
              <a:spcBef>
                <a:spcPts val="0"/>
              </a:spcBef>
              <a:spcAft>
                <a:spcPts val="0"/>
              </a:spcAft>
              <a:buSzPts val="1800"/>
              <a:buChar char="●"/>
            </a:pPr>
            <a:r>
              <a:rPr lang="en" sz="1800"/>
              <a:t>Extr</a:t>
            </a:r>
            <a:r>
              <a:rPr lang="en" sz="1800"/>
              <a:t>apolate images for larger diameter optics by taking images through several smaller apertures</a:t>
            </a:r>
            <a:endParaRPr sz="1800"/>
          </a:p>
          <a:p>
            <a:pPr indent="-342900" lvl="0" marL="457200" rtl="0" algn="l">
              <a:spcBef>
                <a:spcPts val="0"/>
              </a:spcBef>
              <a:spcAft>
                <a:spcPts val="0"/>
              </a:spcAft>
              <a:buSzPts val="1800"/>
              <a:buChar char="●"/>
            </a:pPr>
            <a:r>
              <a:rPr lang="en" sz="1800"/>
              <a:t>Xu et al 2018</a:t>
            </a:r>
            <a:endParaRPr sz="1800"/>
          </a:p>
        </p:txBody>
      </p:sp>
      <p:pic>
        <p:nvPicPr>
          <p:cNvPr id="219" name="Google Shape;219;p32"/>
          <p:cNvPicPr preferRelativeResize="0"/>
          <p:nvPr/>
        </p:nvPicPr>
        <p:blipFill rotWithShape="1">
          <a:blip r:embed="rId3">
            <a:alphaModFix/>
          </a:blip>
          <a:srcRect b="0" l="0" r="6829" t="0"/>
          <a:stretch/>
        </p:blipFill>
        <p:spPr>
          <a:xfrm>
            <a:off x="4630475" y="1057725"/>
            <a:ext cx="3408700" cy="3410700"/>
          </a:xfrm>
          <a:prstGeom prst="rect">
            <a:avLst/>
          </a:prstGeom>
          <a:noFill/>
          <a:ln>
            <a:noFill/>
          </a:ln>
        </p:spPr>
      </p:pic>
      <p:sp>
        <p:nvSpPr>
          <p:cNvPr id="220" name="Google Shape;220;p32"/>
          <p:cNvSpPr txBox="1"/>
          <p:nvPr/>
        </p:nvSpPr>
        <p:spPr>
          <a:xfrm>
            <a:off x="5012300" y="4474325"/>
            <a:ext cx="312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Image: Xu et al 2018</a:t>
            </a:r>
            <a:endParaRPr>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Spectrometer on a Chip</a:t>
            </a:r>
            <a:endParaRPr/>
          </a:p>
        </p:txBody>
      </p:sp>
      <p:sp>
        <p:nvSpPr>
          <p:cNvPr id="226" name="Google Shape;226;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Char char="●"/>
            </a:pPr>
            <a:r>
              <a:rPr lang="en" sz="2400"/>
              <a:t>High resolution </a:t>
            </a:r>
            <a:endParaRPr sz="2400"/>
          </a:p>
          <a:p>
            <a:pPr indent="-381000" lvl="0" marL="457200" rtl="0" algn="l">
              <a:spcBef>
                <a:spcPts val="0"/>
              </a:spcBef>
              <a:spcAft>
                <a:spcPts val="0"/>
              </a:spcAft>
              <a:buSzPts val="2400"/>
              <a:buChar char="●"/>
            </a:pPr>
            <a:r>
              <a:rPr lang="en" sz="2400"/>
              <a:t>Reproducable</a:t>
            </a:r>
            <a:endParaRPr sz="2400"/>
          </a:p>
          <a:p>
            <a:pPr indent="-381000" lvl="0" marL="457200" rtl="0" algn="l">
              <a:spcBef>
                <a:spcPts val="0"/>
              </a:spcBef>
              <a:spcAft>
                <a:spcPts val="0"/>
              </a:spcAft>
              <a:buSzPts val="2400"/>
              <a:buChar char="●"/>
            </a:pPr>
            <a:r>
              <a:rPr lang="en" sz="2400"/>
              <a:t>Durable </a:t>
            </a:r>
            <a:endParaRPr sz="2400"/>
          </a:p>
          <a:p>
            <a:pPr indent="-381000" lvl="0" marL="457200" rtl="0" algn="l">
              <a:spcBef>
                <a:spcPts val="0"/>
              </a:spcBef>
              <a:spcAft>
                <a:spcPts val="0"/>
              </a:spcAft>
              <a:buSzPts val="2400"/>
              <a:buChar char="●"/>
            </a:pPr>
            <a:r>
              <a:rPr lang="en" sz="2400"/>
              <a:t>Small</a:t>
            </a:r>
            <a:endParaRPr sz="2400"/>
          </a:p>
          <a:p>
            <a:pPr indent="-381000" lvl="0" marL="457200" rtl="0" algn="l">
              <a:spcBef>
                <a:spcPts val="0"/>
              </a:spcBef>
              <a:spcAft>
                <a:spcPts val="0"/>
              </a:spcAft>
              <a:buSzPts val="2400"/>
              <a:buChar char="●"/>
            </a:pPr>
            <a:r>
              <a:rPr lang="en" sz="2400"/>
              <a:t>High Production Volume</a:t>
            </a:r>
            <a:endParaRPr sz="2400"/>
          </a:p>
        </p:txBody>
      </p:sp>
      <p:sp>
        <p:nvSpPr>
          <p:cNvPr id="227" name="Google Shape;227;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 sz="2200"/>
              <a:t>Use nano-scale manufacturing techniques and numerous methods of operation</a:t>
            </a:r>
            <a:endParaRPr sz="2200"/>
          </a:p>
          <a:p>
            <a:pPr indent="-355600" lvl="1" marL="914400" rtl="0" algn="l">
              <a:spcBef>
                <a:spcPts val="0"/>
              </a:spcBef>
              <a:spcAft>
                <a:spcPts val="0"/>
              </a:spcAft>
              <a:buSzPts val="2000"/>
              <a:buChar char="○"/>
            </a:pPr>
            <a:r>
              <a:rPr lang="en" sz="2000"/>
              <a:t>Fourier Transform Method</a:t>
            </a:r>
            <a:endParaRPr sz="2000"/>
          </a:p>
          <a:p>
            <a:pPr indent="-355600" lvl="1" marL="914400" rtl="0" algn="l">
              <a:spcBef>
                <a:spcPts val="0"/>
              </a:spcBef>
              <a:spcAft>
                <a:spcPts val="0"/>
              </a:spcAft>
              <a:buSzPts val="2000"/>
              <a:buChar char="○"/>
            </a:pPr>
            <a:r>
              <a:rPr lang="en" sz="2000"/>
              <a:t>Ring Resonator Method</a:t>
            </a:r>
            <a:endParaRPr sz="2000"/>
          </a:p>
          <a:p>
            <a:pPr indent="-355600" lvl="1" marL="914400" rtl="0" algn="l">
              <a:spcBef>
                <a:spcPts val="0"/>
              </a:spcBef>
              <a:spcAft>
                <a:spcPts val="0"/>
              </a:spcAft>
              <a:buSzPts val="2000"/>
              <a:buChar char="○"/>
            </a:pPr>
            <a:r>
              <a:rPr lang="en" sz="2000"/>
              <a:t>MEMS Array Method</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t>Review</a:t>
            </a:r>
            <a:endParaRPr sz="2820"/>
          </a:p>
        </p:txBody>
      </p:sp>
      <p:sp>
        <p:nvSpPr>
          <p:cNvPr id="233" name="Google Shape;233;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87350" lvl="0" marL="457200" rtl="0" algn="l">
              <a:spcBef>
                <a:spcPts val="0"/>
              </a:spcBef>
              <a:spcAft>
                <a:spcPts val="0"/>
              </a:spcAft>
              <a:buSzPts val="2500"/>
              <a:buChar char="●"/>
            </a:pPr>
            <a:r>
              <a:rPr lang="en" sz="2500"/>
              <a:t>Super-Resolution Algorithms</a:t>
            </a:r>
            <a:endParaRPr sz="2500"/>
          </a:p>
          <a:p>
            <a:pPr indent="-361950" lvl="1" marL="914400" rtl="0" algn="l">
              <a:spcBef>
                <a:spcPts val="0"/>
              </a:spcBef>
              <a:spcAft>
                <a:spcPts val="0"/>
              </a:spcAft>
              <a:buSzPts val="2100"/>
              <a:buChar char="○"/>
            </a:pPr>
            <a:r>
              <a:rPr lang="en" sz="2100"/>
              <a:t>Drizzle</a:t>
            </a:r>
            <a:endParaRPr sz="2100"/>
          </a:p>
          <a:p>
            <a:pPr indent="-361950" lvl="1" marL="914400" rtl="0" algn="l">
              <a:spcBef>
                <a:spcPts val="0"/>
              </a:spcBef>
              <a:spcAft>
                <a:spcPts val="0"/>
              </a:spcAft>
              <a:buSzPts val="2100"/>
              <a:buChar char="○"/>
            </a:pPr>
            <a:r>
              <a:rPr lang="en" sz="2100"/>
              <a:t>Wavelets</a:t>
            </a:r>
            <a:endParaRPr sz="2100"/>
          </a:p>
          <a:p>
            <a:pPr indent="-387350" lvl="0" marL="457200" rtl="0" algn="l">
              <a:spcBef>
                <a:spcPts val="0"/>
              </a:spcBef>
              <a:spcAft>
                <a:spcPts val="0"/>
              </a:spcAft>
              <a:buSzPts val="2500"/>
              <a:buChar char="●"/>
            </a:pPr>
            <a:r>
              <a:rPr lang="en" sz="2500"/>
              <a:t>Adaptive/Active Optics</a:t>
            </a:r>
            <a:endParaRPr sz="2500"/>
          </a:p>
          <a:p>
            <a:pPr indent="-387350" lvl="0" marL="457200" rtl="0" algn="l">
              <a:spcBef>
                <a:spcPts val="0"/>
              </a:spcBef>
              <a:spcAft>
                <a:spcPts val="0"/>
              </a:spcAft>
              <a:buSzPts val="2500"/>
              <a:buChar char="●"/>
            </a:pPr>
            <a:r>
              <a:rPr lang="en" sz="2500"/>
              <a:t>Fiber Optics</a:t>
            </a:r>
            <a:endParaRPr sz="2500"/>
          </a:p>
          <a:p>
            <a:pPr indent="-387350" lvl="0" marL="457200" rtl="0" algn="l">
              <a:spcBef>
                <a:spcPts val="0"/>
              </a:spcBef>
              <a:spcAft>
                <a:spcPts val="0"/>
              </a:spcAft>
              <a:buSzPts val="2500"/>
              <a:buChar char="●"/>
            </a:pPr>
            <a:r>
              <a:rPr lang="en" sz="2500"/>
              <a:t>Microlenses and Metalenses</a:t>
            </a:r>
            <a:endParaRPr sz="2500"/>
          </a:p>
          <a:p>
            <a:pPr indent="-387350" lvl="0" marL="457200" rtl="0" algn="l">
              <a:spcBef>
                <a:spcPts val="0"/>
              </a:spcBef>
              <a:spcAft>
                <a:spcPts val="0"/>
              </a:spcAft>
              <a:buSzPts val="2500"/>
              <a:buChar char="●"/>
            </a:pPr>
            <a:r>
              <a:rPr lang="en" sz="2500"/>
              <a:t>Aperture Modulation</a:t>
            </a:r>
            <a:endParaRPr sz="2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5"/>
          <p:cNvSpPr txBox="1"/>
          <p:nvPr>
            <p:ph type="title"/>
          </p:nvPr>
        </p:nvSpPr>
        <p:spPr>
          <a:xfrm>
            <a:off x="265500" y="1815425"/>
            <a:ext cx="4045200" cy="1509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The Big Takeaway</a:t>
            </a:r>
            <a:endParaRPr/>
          </a:p>
        </p:txBody>
      </p:sp>
      <p:sp>
        <p:nvSpPr>
          <p:cNvPr id="239" name="Google Shape;239;p3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a:t>Photonics is rising in usefulness</a:t>
            </a:r>
            <a:endParaRPr/>
          </a:p>
          <a:p>
            <a:pPr indent="-342900" lvl="0" marL="457200" rtl="0" algn="l">
              <a:spcBef>
                <a:spcPts val="0"/>
              </a:spcBef>
              <a:spcAft>
                <a:spcPts val="0"/>
              </a:spcAft>
              <a:buSzPts val="1800"/>
              <a:buChar char="●"/>
            </a:pPr>
            <a:r>
              <a:rPr lang="en"/>
              <a:t>We amateur astronomers can access it and use it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fontScale="77500"/>
          </a:bodyPr>
          <a:lstStyle/>
          <a:p>
            <a:pPr indent="0" lvl="0" marL="0" rtl="0" algn="l">
              <a:spcBef>
                <a:spcPts val="0"/>
              </a:spcBef>
              <a:spcAft>
                <a:spcPts val="0"/>
              </a:spcAft>
              <a:buNone/>
            </a:pPr>
            <a:r>
              <a:rPr lang="en"/>
              <a:t>All images used with direct permission or according to license. </a:t>
            </a:r>
            <a:endParaRPr/>
          </a:p>
        </p:txBody>
      </p:sp>
      <p:sp>
        <p:nvSpPr>
          <p:cNvPr id="245" name="Google Shape;245;p36"/>
          <p:cNvSpPr txBox="1"/>
          <p:nvPr>
            <p:ph idx="1" type="body"/>
          </p:nvPr>
        </p:nvSpPr>
        <p:spPr>
          <a:xfrm>
            <a:off x="311700" y="1152475"/>
            <a:ext cx="8520600" cy="3416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500"/>
              <a:t>Presenter Contact: </a:t>
            </a:r>
            <a:endParaRPr sz="2500"/>
          </a:p>
          <a:p>
            <a:pPr indent="0" lvl="0" marL="0" rtl="0" algn="l">
              <a:spcBef>
                <a:spcPts val="0"/>
              </a:spcBef>
              <a:spcAft>
                <a:spcPts val="0"/>
              </a:spcAft>
              <a:buNone/>
            </a:pPr>
            <a:r>
              <a:rPr lang="en" sz="2500"/>
              <a:t>Liam Plybon</a:t>
            </a:r>
            <a:endParaRPr sz="2500"/>
          </a:p>
          <a:p>
            <a:pPr indent="0" lvl="0" marL="0" rtl="0" algn="l">
              <a:spcBef>
                <a:spcPts val="0"/>
              </a:spcBef>
              <a:spcAft>
                <a:spcPts val="0"/>
              </a:spcAft>
              <a:buNone/>
            </a:pPr>
            <a:r>
              <a:rPr lang="en" sz="2500"/>
              <a:t>blablabliam.github.io</a:t>
            </a:r>
            <a:endParaRPr sz="2500"/>
          </a:p>
          <a:p>
            <a:pPr indent="0" lvl="0" marL="0" rtl="0" algn="l">
              <a:spcBef>
                <a:spcPts val="0"/>
              </a:spcBef>
              <a:spcAft>
                <a:spcPts val="0"/>
              </a:spcAft>
              <a:buNone/>
            </a:pPr>
            <a:r>
              <a:rPr lang="en" sz="2500"/>
              <a:t>512-818-2020</a:t>
            </a:r>
            <a:endParaRPr sz="2500"/>
          </a:p>
          <a:p>
            <a:pPr indent="0" lvl="0" marL="0" rtl="0" algn="l">
              <a:spcBef>
                <a:spcPts val="0"/>
              </a:spcBef>
              <a:spcAft>
                <a:spcPts val="0"/>
              </a:spcAft>
              <a:buNone/>
            </a:pPr>
            <a:r>
              <a:rPr lang="en" sz="2500"/>
              <a:t>lplybon1@gmail.com</a:t>
            </a:r>
            <a:endParaRPr sz="2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Papers of Note</a:t>
            </a:r>
            <a:endParaRPr/>
          </a:p>
        </p:txBody>
      </p:sp>
      <p:sp>
        <p:nvSpPr>
          <p:cNvPr id="251" name="Google Shape;251;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279400" lvl="0" marL="279400" rtl="0" algn="l">
              <a:lnSpc>
                <a:spcPct val="135000"/>
              </a:lnSpc>
              <a:spcBef>
                <a:spcPts val="0"/>
              </a:spcBef>
              <a:spcAft>
                <a:spcPts val="0"/>
              </a:spcAft>
              <a:buNone/>
            </a:pPr>
            <a:r>
              <a:rPr lang="en" sz="1300">
                <a:solidFill>
                  <a:srgbClr val="000000"/>
                </a:solidFill>
              </a:rPr>
              <a:t>Clause, Matthew. “Sparse Aperture Telescope Active Optics Report” 12, no. 3 (2016): 11.</a:t>
            </a:r>
            <a:endParaRPr sz="1300">
              <a:solidFill>
                <a:srgbClr val="000000"/>
              </a:solidFill>
            </a:endParaRPr>
          </a:p>
          <a:p>
            <a:pPr indent="-279400" lvl="0" marL="279400" rtl="0" algn="l">
              <a:lnSpc>
                <a:spcPct val="135000"/>
              </a:lnSpc>
              <a:spcBef>
                <a:spcPts val="0"/>
              </a:spcBef>
              <a:spcAft>
                <a:spcPts val="0"/>
              </a:spcAft>
              <a:buNone/>
            </a:pPr>
            <a:r>
              <a:rPr lang="en" sz="1300">
                <a:solidFill>
                  <a:srgbClr val="000000"/>
                </a:solidFill>
              </a:rPr>
              <a:t>Endo, Akira, Kenichi Karatsu, Alejandro Pascual Laguna, Behnam Mirzaei, Robert Huiting, David J. Thoen, Vignesh Murugesan, et al. “Wideband On-Chip Terahertz Spectrometer Based on a Superconducting Filterbank.” </a:t>
            </a:r>
            <a:r>
              <a:rPr i="1" lang="en" sz="1300">
                <a:solidFill>
                  <a:srgbClr val="000000"/>
                </a:solidFill>
              </a:rPr>
              <a:t>Journal of Astronomical Telescopes, Instruments, and Systems</a:t>
            </a:r>
            <a:r>
              <a:rPr lang="en" sz="1300">
                <a:solidFill>
                  <a:srgbClr val="000000"/>
                </a:solidFill>
              </a:rPr>
              <a:t> 5, no. 03 (June 21, 2019): 1.</a:t>
            </a:r>
            <a:r>
              <a:rPr lang="en" sz="1300">
                <a:solidFill>
                  <a:srgbClr val="000000"/>
                </a:solidFill>
                <a:uFill>
                  <a:noFill/>
                </a:uFill>
                <a:hlinkClick r:id="rId3">
                  <a:extLst>
                    <a:ext uri="{A12FA001-AC4F-418D-AE19-62706E023703}">
                      <ahyp:hlinkClr val="tx"/>
                    </a:ext>
                  </a:extLst>
                </a:hlinkClick>
              </a:rPr>
              <a:t> </a:t>
            </a:r>
            <a:r>
              <a:rPr lang="en" sz="1300" u="sng">
                <a:solidFill>
                  <a:schemeClr val="hlink"/>
                </a:solidFill>
                <a:hlinkClick r:id="rId4"/>
              </a:rPr>
              <a:t>https://doi.org/10.1117/1.JATIS.5.3.035004</a:t>
            </a:r>
            <a:r>
              <a:rPr lang="en" sz="1300">
                <a:solidFill>
                  <a:srgbClr val="000000"/>
                </a:solidFill>
              </a:rPr>
              <a:t>.</a:t>
            </a:r>
            <a:endParaRPr sz="1300">
              <a:solidFill>
                <a:srgbClr val="000000"/>
              </a:solidFill>
            </a:endParaRPr>
          </a:p>
          <a:p>
            <a:pPr indent="-279400" lvl="0" marL="279400" rtl="0" algn="l">
              <a:lnSpc>
                <a:spcPct val="135000"/>
              </a:lnSpc>
              <a:spcBef>
                <a:spcPts val="0"/>
              </a:spcBef>
              <a:spcAft>
                <a:spcPts val="0"/>
              </a:spcAft>
              <a:buNone/>
            </a:pPr>
            <a:r>
              <a:rPr lang="en" sz="1300">
                <a:solidFill>
                  <a:srgbClr val="000000"/>
                </a:solidFill>
              </a:rPr>
              <a:t>“Hubbell - Engineering a Fiber-Fed Spectrometer for Astronomi.Pdf.” Accessed September 1, 2021.</a:t>
            </a:r>
            <a:r>
              <a:rPr lang="en" sz="1300">
                <a:solidFill>
                  <a:srgbClr val="000000"/>
                </a:solidFill>
                <a:uFill>
                  <a:noFill/>
                </a:uFill>
                <a:hlinkClick r:id="rId5">
                  <a:extLst>
                    <a:ext uri="{A12FA001-AC4F-418D-AE19-62706E023703}">
                      <ahyp:hlinkClr val="tx"/>
                    </a:ext>
                  </a:extLst>
                </a:hlinkClick>
              </a:rPr>
              <a:t> </a:t>
            </a:r>
            <a:r>
              <a:rPr lang="en" sz="1300" u="sng">
                <a:solidFill>
                  <a:schemeClr val="hlink"/>
                </a:solidFill>
                <a:hlinkClick r:id="rId6"/>
              </a:rPr>
              <a:t>https://www.raclub.org/Documents/Programs/Engineering-a-fiber-fed-spectrometer-for-astronomical-use.pdf</a:t>
            </a:r>
            <a:r>
              <a:rPr lang="en" sz="1300">
                <a:solidFill>
                  <a:srgbClr val="000000"/>
                </a:solidFill>
              </a:rPr>
              <a:t>.</a:t>
            </a:r>
            <a:endParaRPr sz="1300">
              <a:solidFill>
                <a:srgbClr val="000000"/>
              </a:solidFill>
            </a:endParaRPr>
          </a:p>
          <a:p>
            <a:pPr indent="-279400" lvl="0" marL="279400" rtl="0" algn="l">
              <a:lnSpc>
                <a:spcPct val="135000"/>
              </a:lnSpc>
              <a:spcBef>
                <a:spcPts val="0"/>
              </a:spcBef>
              <a:spcAft>
                <a:spcPts val="0"/>
              </a:spcAft>
              <a:buNone/>
            </a:pPr>
            <a:r>
              <a:rPr lang="en" sz="1300">
                <a:solidFill>
                  <a:srgbClr val="000000"/>
                </a:solidFill>
              </a:rPr>
              <a:t>Hubbell, Gerald R. “Engineering a Fiber-Fed Spectrometer for Astronomical Use,” n.d., 43.</a:t>
            </a:r>
            <a:endParaRPr sz="1300">
              <a:solidFill>
                <a:srgbClr val="000000"/>
              </a:solidFill>
            </a:endParaRPr>
          </a:p>
          <a:p>
            <a:pPr indent="-279400" lvl="0" marL="279400" rtl="0" algn="l">
              <a:lnSpc>
                <a:spcPct val="135000"/>
              </a:lnSpc>
              <a:spcBef>
                <a:spcPts val="0"/>
              </a:spcBef>
              <a:spcAft>
                <a:spcPts val="0"/>
              </a:spcAft>
              <a:buNone/>
            </a:pPr>
            <a:r>
              <a:rPr lang="en" sz="1300">
                <a:solidFill>
                  <a:srgbClr val="000000"/>
                </a:solidFill>
              </a:rPr>
              <a:t>Hubbell, Gerald R., Barton D. Billard, Dennis M. Conti, Myron E. Wasiuta, and Shannon Morgan. “A Comparison of the Diffuser Method Versus the Defocus Method for Performing High-Precision Photometry with Small Telescope Systems.” </a:t>
            </a:r>
            <a:r>
              <a:rPr i="1" lang="en" sz="1300">
                <a:solidFill>
                  <a:srgbClr val="000000"/>
                </a:solidFill>
              </a:rPr>
              <a:t>ArXiv:1905.02790 [Astro-Ph]</a:t>
            </a:r>
            <a:r>
              <a:rPr lang="en" sz="1300">
                <a:solidFill>
                  <a:srgbClr val="000000"/>
                </a:solidFill>
              </a:rPr>
              <a:t>, May 18, 2019.</a:t>
            </a:r>
            <a:r>
              <a:rPr lang="en" sz="1300">
                <a:solidFill>
                  <a:srgbClr val="000000"/>
                </a:solidFill>
                <a:uFill>
                  <a:noFill/>
                </a:uFill>
                <a:hlinkClick r:id="rId7">
                  <a:extLst>
                    <a:ext uri="{A12FA001-AC4F-418D-AE19-62706E023703}">
                      <ahyp:hlinkClr val="tx"/>
                    </a:ext>
                  </a:extLst>
                </a:hlinkClick>
              </a:rPr>
              <a:t> </a:t>
            </a:r>
            <a:r>
              <a:rPr lang="en" sz="1300" u="sng">
                <a:solidFill>
                  <a:schemeClr val="hlink"/>
                </a:solidFill>
                <a:hlinkClick r:id="rId8"/>
              </a:rPr>
              <a:t>http://arxiv.org/abs/1905.02790</a:t>
            </a:r>
            <a:r>
              <a:rPr lang="en" sz="1300">
                <a:solidFill>
                  <a:srgbClr val="000000"/>
                </a:solidFill>
              </a:rPr>
              <a:t>.</a:t>
            </a: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Papers Cont.</a:t>
            </a:r>
            <a:endParaRPr/>
          </a:p>
        </p:txBody>
      </p:sp>
      <p:sp>
        <p:nvSpPr>
          <p:cNvPr id="257" name="Google Shape;257;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279400" lvl="0" marL="279400" rtl="0" algn="l">
              <a:lnSpc>
                <a:spcPct val="135000"/>
              </a:lnSpc>
              <a:spcBef>
                <a:spcPts val="0"/>
              </a:spcBef>
              <a:spcAft>
                <a:spcPts val="0"/>
              </a:spcAft>
              <a:buNone/>
            </a:pPr>
            <a:r>
              <a:rPr lang="en" sz="1300">
                <a:solidFill>
                  <a:srgbClr val="000000"/>
                </a:solidFill>
              </a:rPr>
              <a:t>Loktev, Mikhail, Gleb Vdovin, and Oleg Soloviev. “Integrated Adaptive Optics System for Small Telescopes.” </a:t>
            </a:r>
            <a:r>
              <a:rPr i="1" lang="en" sz="1300">
                <a:solidFill>
                  <a:srgbClr val="000000"/>
                </a:solidFill>
              </a:rPr>
              <a:t>Proceedings of SPIE, 2008 Vol. 7015</a:t>
            </a:r>
            <a:r>
              <a:rPr lang="en" sz="1300">
                <a:solidFill>
                  <a:srgbClr val="000000"/>
                </a:solidFill>
              </a:rPr>
              <a:t> 7015 (July 1, 2008).</a:t>
            </a:r>
            <a:r>
              <a:rPr lang="en" sz="1300">
                <a:solidFill>
                  <a:srgbClr val="000000"/>
                </a:solidFill>
                <a:uFill>
                  <a:noFill/>
                </a:uFill>
                <a:hlinkClick r:id="rId3">
                  <a:extLst>
                    <a:ext uri="{A12FA001-AC4F-418D-AE19-62706E023703}">
                      <ahyp:hlinkClr val="tx"/>
                    </a:ext>
                  </a:extLst>
                </a:hlinkClick>
              </a:rPr>
              <a:t> </a:t>
            </a:r>
            <a:r>
              <a:rPr lang="en" sz="1300" u="sng">
                <a:solidFill>
                  <a:schemeClr val="accent5"/>
                </a:solidFill>
                <a:hlinkClick r:id="rId4">
                  <a:extLst>
                    <a:ext uri="{A12FA001-AC4F-418D-AE19-62706E023703}">
                      <ahyp:hlinkClr val="tx"/>
                    </a:ext>
                  </a:extLst>
                </a:hlinkClick>
              </a:rPr>
              <a:t>https://doi.org/10.1117/12.787893</a:t>
            </a:r>
            <a:r>
              <a:rPr lang="en" sz="1300">
                <a:solidFill>
                  <a:srgbClr val="000000"/>
                </a:solidFill>
              </a:rPr>
              <a:t>.</a:t>
            </a:r>
            <a:endParaRPr sz="1300">
              <a:solidFill>
                <a:srgbClr val="000000"/>
              </a:solidFill>
            </a:endParaRPr>
          </a:p>
          <a:p>
            <a:pPr indent="-279400" lvl="0" marL="279400" rtl="0" algn="l">
              <a:lnSpc>
                <a:spcPct val="135000"/>
              </a:lnSpc>
              <a:spcBef>
                <a:spcPts val="0"/>
              </a:spcBef>
              <a:spcAft>
                <a:spcPts val="0"/>
              </a:spcAft>
              <a:buNone/>
            </a:pPr>
            <a:r>
              <a:rPr lang="en" sz="1300">
                <a:solidFill>
                  <a:srgbClr val="000000"/>
                </a:solidFill>
              </a:rPr>
              <a:t>Shalaginov, Mikhail Y., Sensong An, Fan Yang, Peter Su, Dominika Lyzwa, Anuradha M. Agarwal, Hualiang Zhang, Juejun Hu, and Tian Gu. “Single-Element Diffraction-Limited Fisheye Metalens.” </a:t>
            </a:r>
            <a:r>
              <a:rPr i="1" lang="en" sz="1300">
                <a:solidFill>
                  <a:srgbClr val="000000"/>
                </a:solidFill>
              </a:rPr>
              <a:t>Nano Letters</a:t>
            </a:r>
            <a:r>
              <a:rPr lang="en" sz="1300">
                <a:solidFill>
                  <a:srgbClr val="000000"/>
                </a:solidFill>
              </a:rPr>
              <a:t> 20, no. 10 (October 14, 2020): 7429–37.</a:t>
            </a:r>
            <a:r>
              <a:rPr lang="en" sz="1300">
                <a:solidFill>
                  <a:srgbClr val="000000"/>
                </a:solidFill>
                <a:uFill>
                  <a:noFill/>
                </a:uFill>
                <a:hlinkClick r:id="rId5">
                  <a:extLst>
                    <a:ext uri="{A12FA001-AC4F-418D-AE19-62706E023703}">
                      <ahyp:hlinkClr val="tx"/>
                    </a:ext>
                  </a:extLst>
                </a:hlinkClick>
              </a:rPr>
              <a:t> </a:t>
            </a:r>
            <a:r>
              <a:rPr lang="en" sz="1300" u="sng">
                <a:solidFill>
                  <a:schemeClr val="accent5"/>
                </a:solidFill>
                <a:hlinkClick r:id="rId6">
                  <a:extLst>
                    <a:ext uri="{A12FA001-AC4F-418D-AE19-62706E023703}">
                      <ahyp:hlinkClr val="tx"/>
                    </a:ext>
                  </a:extLst>
                </a:hlinkClick>
              </a:rPr>
              <a:t>https://doi.org/10.1021/acs.nanolett.0c02783</a:t>
            </a:r>
            <a:r>
              <a:rPr lang="en" sz="1300">
                <a:solidFill>
                  <a:srgbClr val="000000"/>
                </a:solidFill>
              </a:rPr>
              <a:t>.</a:t>
            </a:r>
            <a:endParaRPr sz="1300">
              <a:solidFill>
                <a:srgbClr val="000000"/>
              </a:solidFill>
            </a:endParaRPr>
          </a:p>
          <a:p>
            <a:pPr indent="-279400" lvl="0" marL="279400" rtl="0" algn="l">
              <a:lnSpc>
                <a:spcPct val="135000"/>
              </a:lnSpc>
              <a:spcBef>
                <a:spcPts val="0"/>
              </a:spcBef>
              <a:spcAft>
                <a:spcPts val="0"/>
              </a:spcAft>
              <a:buNone/>
            </a:pPr>
            <a:r>
              <a:rPr lang="en" sz="1300">
                <a:solidFill>
                  <a:srgbClr val="000000"/>
                </a:solidFill>
              </a:rPr>
              <a:t>Shkolnik, Evgenya L. “On the Verge of an Astronomy CubeSat Revolution.” </a:t>
            </a:r>
            <a:r>
              <a:rPr i="1" lang="en" sz="1300">
                <a:solidFill>
                  <a:srgbClr val="000000"/>
                </a:solidFill>
              </a:rPr>
              <a:t>Nature Astronomy</a:t>
            </a:r>
            <a:r>
              <a:rPr lang="en" sz="1300">
                <a:solidFill>
                  <a:srgbClr val="000000"/>
                </a:solidFill>
              </a:rPr>
              <a:t> 2, no. 5 (May 2018): 374–78.</a:t>
            </a:r>
            <a:r>
              <a:rPr lang="en" sz="1300">
                <a:solidFill>
                  <a:srgbClr val="000000"/>
                </a:solidFill>
                <a:uFill>
                  <a:noFill/>
                </a:uFill>
                <a:hlinkClick r:id="rId7">
                  <a:extLst>
                    <a:ext uri="{A12FA001-AC4F-418D-AE19-62706E023703}">
                      <ahyp:hlinkClr val="tx"/>
                    </a:ext>
                  </a:extLst>
                </a:hlinkClick>
              </a:rPr>
              <a:t> </a:t>
            </a:r>
            <a:r>
              <a:rPr lang="en" sz="1300" u="sng">
                <a:solidFill>
                  <a:schemeClr val="accent5"/>
                </a:solidFill>
                <a:hlinkClick r:id="rId8">
                  <a:extLst>
                    <a:ext uri="{A12FA001-AC4F-418D-AE19-62706E023703}">
                      <ahyp:hlinkClr val="tx"/>
                    </a:ext>
                  </a:extLst>
                </a:hlinkClick>
              </a:rPr>
              <a:t>https://doi.org/10.1038/s41550-018-0438-8</a:t>
            </a:r>
            <a:r>
              <a:rPr lang="en" sz="1300">
                <a:solidFill>
                  <a:srgbClr val="000000"/>
                </a:solidFill>
              </a:rPr>
              <a:t>.</a:t>
            </a:r>
            <a:endParaRPr sz="1300">
              <a:solidFill>
                <a:srgbClr val="000000"/>
              </a:solidFill>
            </a:endParaRPr>
          </a:p>
          <a:p>
            <a:pPr indent="-279400" lvl="0" marL="279400" rtl="0" algn="l">
              <a:lnSpc>
                <a:spcPct val="135000"/>
              </a:lnSpc>
              <a:spcBef>
                <a:spcPts val="0"/>
              </a:spcBef>
              <a:spcAft>
                <a:spcPts val="0"/>
              </a:spcAft>
              <a:buNone/>
            </a:pPr>
            <a:r>
              <a:rPr lang="en" sz="1300">
                <a:solidFill>
                  <a:srgbClr val="000000"/>
                </a:solidFill>
              </a:rPr>
              <a:t>Stefansson, Gudmundur, Suvrath Mahadevan, Leslie Hebb, John Wisniewski, Joseph Huehnerhoff, Brett Morris, Sam Halverson, et al. “Toward Space-like Photometric Precision from the Ground with Beam-Shaping Diffusers.” </a:t>
            </a:r>
            <a:r>
              <a:rPr i="1" lang="en" sz="1300">
                <a:solidFill>
                  <a:srgbClr val="000000"/>
                </a:solidFill>
              </a:rPr>
              <a:t>The Astrophysical Journal</a:t>
            </a:r>
            <a:r>
              <a:rPr lang="en" sz="1300">
                <a:solidFill>
                  <a:srgbClr val="000000"/>
                </a:solidFill>
              </a:rPr>
              <a:t> 848, no. 1 (October 5, 2017): 9.</a:t>
            </a:r>
            <a:r>
              <a:rPr lang="en" sz="1300">
                <a:solidFill>
                  <a:srgbClr val="000000"/>
                </a:solidFill>
                <a:uFill>
                  <a:noFill/>
                </a:uFill>
                <a:hlinkClick r:id="rId9">
                  <a:extLst>
                    <a:ext uri="{A12FA001-AC4F-418D-AE19-62706E023703}">
                      <ahyp:hlinkClr val="tx"/>
                    </a:ext>
                  </a:extLst>
                </a:hlinkClick>
              </a:rPr>
              <a:t> </a:t>
            </a:r>
            <a:r>
              <a:rPr lang="en" sz="1300" u="sng">
                <a:solidFill>
                  <a:schemeClr val="accent5"/>
                </a:solidFill>
                <a:hlinkClick r:id="rId10">
                  <a:extLst>
                    <a:ext uri="{A12FA001-AC4F-418D-AE19-62706E023703}">
                      <ahyp:hlinkClr val="tx"/>
                    </a:ext>
                  </a:extLst>
                </a:hlinkClick>
              </a:rPr>
              <a:t>https://doi.org/10.3847/1538-4357/aa88aa</a:t>
            </a:r>
            <a:r>
              <a:rPr lang="en" sz="1300">
                <a:solidFill>
                  <a:srgbClr val="000000"/>
                </a:solidFill>
              </a:rPr>
              <a:t>.</a:t>
            </a:r>
            <a:endParaRPr sz="1300">
              <a:solidFill>
                <a:srgbClr val="000000"/>
              </a:solidFill>
            </a:endParaRPr>
          </a:p>
          <a:p>
            <a:pPr indent="-279400" lvl="0" marL="279400" rtl="0" algn="l">
              <a:lnSpc>
                <a:spcPct val="135000"/>
              </a:lnSpc>
              <a:spcBef>
                <a:spcPts val="0"/>
              </a:spcBef>
              <a:spcAft>
                <a:spcPts val="0"/>
              </a:spcAft>
              <a:buNone/>
            </a:pPr>
            <a:r>
              <a:rPr lang="en" sz="1300">
                <a:solidFill>
                  <a:srgbClr val="000000"/>
                </a:solidFill>
              </a:rPr>
              <a:t>Xu, Biao, Zhiqiang Wang, and Jinping He. “Super-Resolution Imaging via Aperture Modulation and Intensity Extrapolation.” </a:t>
            </a:r>
            <a:r>
              <a:rPr i="1" lang="en" sz="1300">
                <a:solidFill>
                  <a:srgbClr val="000000"/>
                </a:solidFill>
              </a:rPr>
              <a:t>Scientific Reports</a:t>
            </a:r>
            <a:r>
              <a:rPr lang="en" sz="1300">
                <a:solidFill>
                  <a:srgbClr val="000000"/>
                </a:solidFill>
              </a:rPr>
              <a:t> 8, no. 1 (October 12, 2018): 15216.</a:t>
            </a:r>
            <a:r>
              <a:rPr lang="en" sz="1300">
                <a:solidFill>
                  <a:srgbClr val="000000"/>
                </a:solidFill>
                <a:uFill>
                  <a:noFill/>
                </a:uFill>
                <a:hlinkClick r:id="rId11">
                  <a:extLst>
                    <a:ext uri="{A12FA001-AC4F-418D-AE19-62706E023703}">
                      <ahyp:hlinkClr val="tx"/>
                    </a:ext>
                  </a:extLst>
                </a:hlinkClick>
              </a:rPr>
              <a:t> </a:t>
            </a:r>
            <a:r>
              <a:rPr lang="en" sz="1300" u="sng">
                <a:solidFill>
                  <a:schemeClr val="accent5"/>
                </a:solidFill>
                <a:hlinkClick r:id="rId12">
                  <a:extLst>
                    <a:ext uri="{A12FA001-AC4F-418D-AE19-62706E023703}">
                      <ahyp:hlinkClr val="tx"/>
                    </a:ext>
                  </a:extLst>
                </a:hlinkClick>
              </a:rPr>
              <a:t>https://doi.org/10.1038/s41598-018-33416-9</a:t>
            </a:r>
            <a:r>
              <a:rPr lang="en" sz="1300">
                <a:solidFill>
                  <a:srgbClr val="000000"/>
                </a:solidFill>
              </a:rPr>
              <a:t>.</a:t>
            </a:r>
            <a:endParaRPr sz="1300">
              <a:solidFill>
                <a:srgbClr val="000000"/>
              </a:solidFill>
            </a:endParaRPr>
          </a:p>
          <a:p>
            <a:pPr indent="0" lvl="0" marL="0" rtl="0" algn="l">
              <a:spcBef>
                <a:spcPts val="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DIY Muon Detector</a:t>
            </a:r>
            <a:endParaRPr/>
          </a:p>
        </p:txBody>
      </p:sp>
      <p:sp>
        <p:nvSpPr>
          <p:cNvPr id="71" name="Google Shape;71;p1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Identify cosmic rays through muon detections.</a:t>
            </a:r>
            <a:endParaRPr sz="1600"/>
          </a:p>
          <a:p>
            <a:pPr indent="-330200" lvl="0" marL="457200" rtl="0" algn="l">
              <a:spcBef>
                <a:spcPts val="0"/>
              </a:spcBef>
              <a:spcAft>
                <a:spcPts val="0"/>
              </a:spcAft>
              <a:buSzPts val="1600"/>
              <a:buChar char="●"/>
            </a:pPr>
            <a:r>
              <a:rPr lang="en" sz="1600"/>
              <a:t>Small </a:t>
            </a:r>
            <a:r>
              <a:rPr lang="en" sz="1600"/>
              <a:t>scintillator</a:t>
            </a:r>
            <a:r>
              <a:rPr lang="en" sz="1600"/>
              <a:t> paddle that pulses when particles pass through.</a:t>
            </a:r>
            <a:endParaRPr sz="1600"/>
          </a:p>
          <a:p>
            <a:pPr indent="-330200" lvl="0" marL="457200" rtl="0" algn="l">
              <a:spcBef>
                <a:spcPts val="0"/>
              </a:spcBef>
              <a:spcAft>
                <a:spcPts val="0"/>
              </a:spcAft>
              <a:buSzPts val="1600"/>
              <a:buChar char="●"/>
            </a:pPr>
            <a:r>
              <a:rPr lang="en" sz="1600"/>
              <a:t>Combine two paddles to make a ‘telescope’.</a:t>
            </a:r>
            <a:endParaRPr sz="1600"/>
          </a:p>
          <a:p>
            <a:pPr indent="-330200" lvl="0" marL="457200" rtl="0" algn="l">
              <a:spcBef>
                <a:spcPts val="0"/>
              </a:spcBef>
              <a:spcAft>
                <a:spcPts val="0"/>
              </a:spcAft>
              <a:buSzPts val="1600"/>
              <a:buChar char="●"/>
            </a:pPr>
            <a:r>
              <a:rPr lang="en" sz="1600"/>
              <a:t>Detect cosmic rays and perform particle astronomy!</a:t>
            </a:r>
            <a:endParaRPr sz="1600"/>
          </a:p>
        </p:txBody>
      </p:sp>
      <p:pic>
        <p:nvPicPr>
          <p:cNvPr id="72" name="Google Shape;72;p15"/>
          <p:cNvPicPr preferRelativeResize="0"/>
          <p:nvPr/>
        </p:nvPicPr>
        <p:blipFill>
          <a:blip r:embed="rId3">
            <a:alphaModFix/>
          </a:blip>
          <a:stretch>
            <a:fillRect/>
          </a:stretch>
        </p:blipFill>
        <p:spPr>
          <a:xfrm>
            <a:off x="4234725" y="284525"/>
            <a:ext cx="3430852" cy="45744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555600"/>
            <a:ext cx="4260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t>Paddle 1 Complete</a:t>
            </a:r>
            <a:endParaRPr sz="3500"/>
          </a:p>
        </p:txBody>
      </p:sp>
      <p:sp>
        <p:nvSpPr>
          <p:cNvPr id="78" name="Google Shape;78;p16"/>
          <p:cNvSpPr txBox="1"/>
          <p:nvPr>
            <p:ph idx="1" type="body"/>
          </p:nvPr>
        </p:nvSpPr>
        <p:spPr>
          <a:xfrm>
            <a:off x="311700" y="1389600"/>
            <a:ext cx="4336200" cy="3179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Tested and working!</a:t>
            </a:r>
            <a:endParaRPr sz="1800"/>
          </a:p>
          <a:p>
            <a:pPr indent="-342900" lvl="0" marL="457200" rtl="0" algn="l">
              <a:spcBef>
                <a:spcPts val="0"/>
              </a:spcBef>
              <a:spcAft>
                <a:spcPts val="0"/>
              </a:spcAft>
              <a:buSzPts val="1800"/>
              <a:buChar char="●"/>
            </a:pPr>
            <a:r>
              <a:rPr lang="en" sz="1800"/>
              <a:t>Took data over a few weeks for initial test</a:t>
            </a:r>
            <a:endParaRPr sz="1800"/>
          </a:p>
          <a:p>
            <a:pPr indent="-342900" lvl="0" marL="457200" rtl="0" algn="l">
              <a:spcBef>
                <a:spcPts val="0"/>
              </a:spcBef>
              <a:spcAft>
                <a:spcPts val="0"/>
              </a:spcAft>
              <a:buSzPts val="1800"/>
              <a:buChar char="●"/>
            </a:pPr>
            <a:r>
              <a:rPr lang="en" sz="1800"/>
              <a:t>Took 1 month run for verification, still need to analyze data</a:t>
            </a:r>
            <a:endParaRPr sz="1800"/>
          </a:p>
          <a:p>
            <a:pPr indent="-342900" lvl="0" marL="457200" rtl="0" algn="l">
              <a:spcBef>
                <a:spcPts val="0"/>
              </a:spcBef>
              <a:spcAft>
                <a:spcPts val="0"/>
              </a:spcAft>
              <a:buSzPts val="1800"/>
              <a:buChar char="●"/>
            </a:pPr>
            <a:r>
              <a:rPr lang="en" sz="1800"/>
              <a:t>Found improvements for a future design, like auto-triggering with an internal LED and using an IOT network to connect multiple detectors.</a:t>
            </a:r>
            <a:endParaRPr sz="1800"/>
          </a:p>
        </p:txBody>
      </p:sp>
      <p:pic>
        <p:nvPicPr>
          <p:cNvPr id="79" name="Google Shape;79;p16"/>
          <p:cNvPicPr preferRelativeResize="0"/>
          <p:nvPr/>
        </p:nvPicPr>
        <p:blipFill>
          <a:blip r:embed="rId3">
            <a:alphaModFix/>
          </a:blip>
          <a:stretch>
            <a:fillRect/>
          </a:stretch>
        </p:blipFill>
        <p:spPr>
          <a:xfrm>
            <a:off x="5416275" y="115225"/>
            <a:ext cx="3532201" cy="2649151"/>
          </a:xfrm>
          <a:prstGeom prst="rect">
            <a:avLst/>
          </a:prstGeom>
          <a:noFill/>
          <a:ln>
            <a:noFill/>
          </a:ln>
        </p:spPr>
      </p:pic>
      <p:pic>
        <p:nvPicPr>
          <p:cNvPr id="80" name="Google Shape;80;p16"/>
          <p:cNvPicPr preferRelativeResize="0"/>
          <p:nvPr/>
        </p:nvPicPr>
        <p:blipFill>
          <a:blip r:embed="rId4">
            <a:alphaModFix/>
          </a:blip>
          <a:stretch>
            <a:fillRect/>
          </a:stretch>
        </p:blipFill>
        <p:spPr>
          <a:xfrm>
            <a:off x="4948925" y="2879601"/>
            <a:ext cx="3999540" cy="2037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7"/>
          <p:cNvPicPr preferRelativeResize="0"/>
          <p:nvPr/>
        </p:nvPicPr>
        <p:blipFill>
          <a:blip r:embed="rId3">
            <a:alphaModFix/>
          </a:blip>
          <a:stretch>
            <a:fillRect/>
          </a:stretch>
        </p:blipFill>
        <p:spPr>
          <a:xfrm>
            <a:off x="152400" y="152400"/>
            <a:ext cx="8850026" cy="4507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Applied Photonics?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intersection of light and electronics!</a:t>
            </a:r>
            <a:endParaRPr/>
          </a:p>
        </p:txBody>
      </p:sp>
      <p:sp>
        <p:nvSpPr>
          <p:cNvPr id="96" name="Google Shape;96;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00"/>
              <a:t>Lasers</a:t>
            </a:r>
            <a:endParaRPr sz="1900"/>
          </a:p>
          <a:p>
            <a:pPr indent="-349250" lvl="0" marL="457200" rtl="0" algn="l">
              <a:spcBef>
                <a:spcPts val="0"/>
              </a:spcBef>
              <a:spcAft>
                <a:spcPts val="0"/>
              </a:spcAft>
              <a:buSzPts val="1900"/>
              <a:buChar char="●"/>
            </a:pPr>
            <a:r>
              <a:rPr lang="en" sz="1900"/>
              <a:t>Fiber Optics</a:t>
            </a:r>
            <a:endParaRPr sz="1900"/>
          </a:p>
          <a:p>
            <a:pPr indent="-349250" lvl="0" marL="457200" rtl="0" algn="l">
              <a:spcBef>
                <a:spcPts val="0"/>
              </a:spcBef>
              <a:spcAft>
                <a:spcPts val="0"/>
              </a:spcAft>
              <a:buSzPts val="1900"/>
              <a:buChar char="●"/>
            </a:pPr>
            <a:r>
              <a:rPr lang="en" sz="1900"/>
              <a:t>Microlenses</a:t>
            </a:r>
            <a:endParaRPr sz="1900"/>
          </a:p>
          <a:p>
            <a:pPr indent="-349250" lvl="0" marL="457200" rtl="0" algn="l">
              <a:spcBef>
                <a:spcPts val="0"/>
              </a:spcBef>
              <a:spcAft>
                <a:spcPts val="0"/>
              </a:spcAft>
              <a:buSzPts val="1900"/>
              <a:buChar char="●"/>
            </a:pPr>
            <a:r>
              <a:rPr lang="en" sz="1900"/>
              <a:t>Advanced Glasses and Ceramics</a:t>
            </a:r>
            <a:endParaRPr sz="1900"/>
          </a:p>
          <a:p>
            <a:pPr indent="-349250" lvl="0" marL="457200" rtl="0" algn="l">
              <a:spcBef>
                <a:spcPts val="0"/>
              </a:spcBef>
              <a:spcAft>
                <a:spcPts val="0"/>
              </a:spcAft>
              <a:buSzPts val="1900"/>
              <a:buChar char="●"/>
            </a:pPr>
            <a:r>
              <a:rPr lang="en" sz="1900"/>
              <a:t>Photonic Chips and Integrated Circuits</a:t>
            </a:r>
            <a:endParaRPr sz="1900"/>
          </a:p>
          <a:p>
            <a:pPr indent="-349250" lvl="0" marL="457200" rtl="0" algn="l">
              <a:spcBef>
                <a:spcPts val="0"/>
              </a:spcBef>
              <a:spcAft>
                <a:spcPts val="0"/>
              </a:spcAft>
              <a:buSzPts val="1900"/>
              <a:buChar char="●"/>
            </a:pPr>
            <a:r>
              <a:rPr lang="en" sz="1900"/>
              <a:t>Super-Resolution Algorithms</a:t>
            </a:r>
            <a:endParaRPr sz="1900"/>
          </a:p>
        </p:txBody>
      </p:sp>
      <p:pic>
        <p:nvPicPr>
          <p:cNvPr id="97" name="Google Shape;97;p19"/>
          <p:cNvPicPr preferRelativeResize="0"/>
          <p:nvPr/>
        </p:nvPicPr>
        <p:blipFill>
          <a:blip r:embed="rId3">
            <a:alphaModFix/>
          </a:blip>
          <a:stretch>
            <a:fillRect/>
          </a:stretch>
        </p:blipFill>
        <p:spPr>
          <a:xfrm>
            <a:off x="538925" y="3320838"/>
            <a:ext cx="7620000" cy="1933575"/>
          </a:xfrm>
          <a:prstGeom prst="rect">
            <a:avLst/>
          </a:prstGeom>
          <a:noFill/>
          <a:ln>
            <a:noFill/>
          </a:ln>
        </p:spPr>
      </p:pic>
      <p:sp>
        <p:nvSpPr>
          <p:cNvPr id="98" name="Google Shape;98;p19"/>
          <p:cNvSpPr txBox="1"/>
          <p:nvPr/>
        </p:nvSpPr>
        <p:spPr>
          <a:xfrm>
            <a:off x="538925" y="4743300"/>
            <a:ext cx="593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a:t>
            </a:r>
            <a:r>
              <a:rPr lang="en">
                <a:solidFill>
                  <a:schemeClr val="lt1"/>
                </a:solidFill>
                <a:latin typeface="Proxima Nova"/>
                <a:ea typeface="Proxima Nova"/>
                <a:cs typeface="Proxima Nova"/>
                <a:sym typeface="Proxima Nova"/>
              </a:rPr>
              <a:t>Image: Christophe.Finot </a:t>
            </a:r>
            <a:endParaRPr>
              <a:solidFill>
                <a:schemeClr val="lt1"/>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0"/>
          <p:cNvPicPr preferRelativeResize="0"/>
          <p:nvPr/>
        </p:nvPicPr>
        <p:blipFill>
          <a:blip r:embed="rId3">
            <a:alphaModFix/>
          </a:blip>
          <a:stretch>
            <a:fillRect/>
          </a:stretch>
        </p:blipFill>
        <p:spPr>
          <a:xfrm rot="5400000">
            <a:off x="5817350" y="-237850"/>
            <a:ext cx="2076450" cy="4010025"/>
          </a:xfrm>
          <a:prstGeom prst="rect">
            <a:avLst/>
          </a:prstGeom>
          <a:noFill/>
          <a:ln>
            <a:noFill/>
          </a:ln>
        </p:spPr>
      </p:pic>
      <p:sp>
        <p:nvSpPr>
          <p:cNvPr id="104" name="Google Shape;10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Photonic Transistors, Filters and Computers</a:t>
            </a:r>
            <a:endParaRPr/>
          </a:p>
        </p:txBody>
      </p:sp>
      <p:sp>
        <p:nvSpPr>
          <p:cNvPr id="105" name="Google Shape;105;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Electronic (top right) vs Photonic (bottom)</a:t>
            </a:r>
            <a:endParaRPr/>
          </a:p>
        </p:txBody>
      </p:sp>
      <p:pic>
        <p:nvPicPr>
          <p:cNvPr id="106" name="Google Shape;106;p20"/>
          <p:cNvPicPr preferRelativeResize="0"/>
          <p:nvPr/>
        </p:nvPicPr>
        <p:blipFill>
          <a:blip r:embed="rId4">
            <a:alphaModFix/>
          </a:blip>
          <a:stretch>
            <a:fillRect/>
          </a:stretch>
        </p:blipFill>
        <p:spPr>
          <a:xfrm>
            <a:off x="863638" y="2508023"/>
            <a:ext cx="7416726" cy="2635475"/>
          </a:xfrm>
          <a:prstGeom prst="rect">
            <a:avLst/>
          </a:prstGeom>
          <a:noFill/>
          <a:ln>
            <a:noFill/>
          </a:ln>
        </p:spPr>
      </p:pic>
      <p:sp>
        <p:nvSpPr>
          <p:cNvPr id="107" name="Google Shape;107;p20"/>
          <p:cNvSpPr txBox="1"/>
          <p:nvPr/>
        </p:nvSpPr>
        <p:spPr>
          <a:xfrm>
            <a:off x="6422200" y="4755575"/>
            <a:ext cx="260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	arXiv:1204.5515</a:t>
            </a:r>
            <a:endParaRPr>
              <a:latin typeface="Proxima Nova"/>
              <a:ea typeface="Proxima Nova"/>
              <a:cs typeface="Proxima Nova"/>
              <a:sym typeface="Proxima Nova"/>
            </a:endParaRPr>
          </a:p>
        </p:txBody>
      </p:sp>
      <p:sp>
        <p:nvSpPr>
          <p:cNvPr id="108" name="Google Shape;108;p20"/>
          <p:cNvSpPr txBox="1"/>
          <p:nvPr/>
        </p:nvSpPr>
        <p:spPr>
          <a:xfrm>
            <a:off x="7083100" y="1077550"/>
            <a:ext cx="183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Image: Sparkfun.com</a:t>
            </a:r>
            <a:endParaRPr>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720"/>
              <a:t>Astronomy and Photonics</a:t>
            </a:r>
            <a:endParaRPr sz="2720"/>
          </a:p>
        </p:txBody>
      </p:sp>
      <p:sp>
        <p:nvSpPr>
          <p:cNvPr id="114" name="Google Shape;114;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00"/>
              <a:t>Adaptive Optics</a:t>
            </a:r>
            <a:endParaRPr sz="1900"/>
          </a:p>
          <a:p>
            <a:pPr indent="-349250" lvl="0" marL="457200" rtl="0" algn="l">
              <a:spcBef>
                <a:spcPts val="0"/>
              </a:spcBef>
              <a:spcAft>
                <a:spcPts val="0"/>
              </a:spcAft>
              <a:buSzPts val="1900"/>
              <a:buChar char="●"/>
            </a:pPr>
            <a:r>
              <a:rPr lang="en" sz="1900"/>
              <a:t>Spectrometers on Chips</a:t>
            </a:r>
            <a:endParaRPr sz="1900"/>
          </a:p>
          <a:p>
            <a:pPr indent="-349250" lvl="0" marL="457200" rtl="0" algn="l">
              <a:spcBef>
                <a:spcPts val="0"/>
              </a:spcBef>
              <a:spcAft>
                <a:spcPts val="0"/>
              </a:spcAft>
              <a:buSzPts val="1900"/>
              <a:buChar char="●"/>
            </a:pPr>
            <a:r>
              <a:rPr lang="en" sz="1900"/>
              <a:t>Better Image Resolution (Super Resolution)</a:t>
            </a:r>
            <a:endParaRPr sz="1900"/>
          </a:p>
          <a:p>
            <a:pPr indent="-349250" lvl="0" marL="457200" rtl="0" algn="l">
              <a:spcBef>
                <a:spcPts val="0"/>
              </a:spcBef>
              <a:spcAft>
                <a:spcPts val="0"/>
              </a:spcAft>
              <a:buSzPts val="1900"/>
              <a:buChar char="●"/>
            </a:pPr>
            <a:r>
              <a:rPr lang="en" sz="1900"/>
              <a:t>Fiber Optic Multi-Object Spectrometer Masks</a:t>
            </a:r>
            <a:endParaRPr sz="1900"/>
          </a:p>
          <a:p>
            <a:pPr indent="-349250" lvl="0" marL="457200" rtl="0" algn="l">
              <a:spcBef>
                <a:spcPts val="0"/>
              </a:spcBef>
              <a:spcAft>
                <a:spcPts val="0"/>
              </a:spcAft>
              <a:buSzPts val="1900"/>
              <a:buChar char="●"/>
            </a:pPr>
            <a:r>
              <a:rPr lang="en" sz="1900"/>
              <a:t>Microlenses and Optical Waveguides</a:t>
            </a:r>
            <a:endParaRPr sz="1900"/>
          </a:p>
        </p:txBody>
      </p:sp>
      <p:pic>
        <p:nvPicPr>
          <p:cNvPr id="115" name="Google Shape;115;p21"/>
          <p:cNvPicPr preferRelativeResize="0"/>
          <p:nvPr/>
        </p:nvPicPr>
        <p:blipFill>
          <a:blip r:embed="rId3">
            <a:alphaModFix/>
          </a:blip>
          <a:stretch>
            <a:fillRect/>
          </a:stretch>
        </p:blipFill>
        <p:spPr>
          <a:xfrm>
            <a:off x="311695" y="2876925"/>
            <a:ext cx="2370926" cy="2151624"/>
          </a:xfrm>
          <a:prstGeom prst="rect">
            <a:avLst/>
          </a:prstGeom>
          <a:noFill/>
          <a:ln>
            <a:noFill/>
          </a:ln>
        </p:spPr>
      </p:pic>
      <p:sp>
        <p:nvSpPr>
          <p:cNvPr id="116" name="Google Shape;116;p21"/>
          <p:cNvSpPr txBox="1"/>
          <p:nvPr/>
        </p:nvSpPr>
        <p:spPr>
          <a:xfrm>
            <a:off x="2682625" y="3321700"/>
            <a:ext cx="62826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Image: ESO/Yuri Beletsky (ybialets at eso.org) - This media was produced by the European Southern Observatory (ESO), under the identifier potw1036aThis tag does not indicate the copyright status of the attached work. A normal copyright tag is still required. See Commons:Licensing., CC BY 4.0, https://commons.wikimedia.org/w/index.php?curid=71452798</a:t>
            </a:r>
            <a:endParaRPr>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